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7" r:id="rId3"/>
    <p:sldId id="275" r:id="rId4"/>
    <p:sldId id="276" r:id="rId5"/>
    <p:sldId id="269" r:id="rId6"/>
    <p:sldId id="270" r:id="rId7"/>
    <p:sldId id="268" r:id="rId8"/>
    <p:sldId id="267" r:id="rId9"/>
    <p:sldId id="258" r:id="rId10"/>
    <p:sldId id="259" r:id="rId11"/>
    <p:sldId id="260" r:id="rId12"/>
    <p:sldId id="261" r:id="rId13"/>
    <p:sldId id="262" r:id="rId14"/>
    <p:sldId id="266" r:id="rId15"/>
    <p:sldId id="263" r:id="rId16"/>
    <p:sldId id="264" r:id="rId17"/>
    <p:sldId id="265" r:id="rId18"/>
    <p:sldId id="271" r:id="rId19"/>
    <p:sldId id="272" r:id="rId20"/>
    <p:sldId id="274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53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Margin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Sheet1!$A$2:$A$52</c:f>
              <c:strCache>
                <c:ptCount val="51"/>
                <c:pt idx="0">
                  <c:v>DC</c:v>
                </c:pt>
                <c:pt idx="1">
                  <c:v>HI</c:v>
                </c:pt>
                <c:pt idx="2">
                  <c:v>VT</c:v>
                </c:pt>
                <c:pt idx="3">
                  <c:v>NY</c:v>
                </c:pt>
                <c:pt idx="4">
                  <c:v>RI</c:v>
                </c:pt>
                <c:pt idx="5">
                  <c:v>MD</c:v>
                </c:pt>
                <c:pt idx="6">
                  <c:v>MA</c:v>
                </c:pt>
                <c:pt idx="7">
                  <c:v>CA</c:v>
                </c:pt>
                <c:pt idx="8">
                  <c:v>CT</c:v>
                </c:pt>
                <c:pt idx="9">
                  <c:v>DE</c:v>
                </c:pt>
                <c:pt idx="10">
                  <c:v>NJ</c:v>
                </c:pt>
                <c:pt idx="11">
                  <c:v>IL</c:v>
                </c:pt>
                <c:pt idx="12">
                  <c:v>ME</c:v>
                </c:pt>
                <c:pt idx="13">
                  <c:v>WA</c:v>
                </c:pt>
                <c:pt idx="14">
                  <c:v>AZ</c:v>
                </c:pt>
                <c:pt idx="15">
                  <c:v>OR</c:v>
                </c:pt>
                <c:pt idx="16">
                  <c:v>NM</c:v>
                </c:pt>
                <c:pt idx="17">
                  <c:v>MI</c:v>
                </c:pt>
                <c:pt idx="18">
                  <c:v>MN</c:v>
                </c:pt>
                <c:pt idx="19">
                  <c:v>WI</c:v>
                </c:pt>
                <c:pt idx="20">
                  <c:v>IA</c:v>
                </c:pt>
                <c:pt idx="21">
                  <c:v>NH</c:v>
                </c:pt>
                <c:pt idx="22">
                  <c:v>NV</c:v>
                </c:pt>
                <c:pt idx="23">
                  <c:v>PA</c:v>
                </c:pt>
                <c:pt idx="24">
                  <c:v>CO</c:v>
                </c:pt>
                <c:pt idx="25">
                  <c:v>VA</c:v>
                </c:pt>
                <c:pt idx="26">
                  <c:v>OH</c:v>
                </c:pt>
                <c:pt idx="27">
                  <c:v>FL</c:v>
                </c:pt>
                <c:pt idx="28">
                  <c:v>NC</c:v>
                </c:pt>
                <c:pt idx="29">
                  <c:v>GA</c:v>
                </c:pt>
                <c:pt idx="30">
                  <c:v>IN</c:v>
                </c:pt>
                <c:pt idx="31">
                  <c:v>MO</c:v>
                </c:pt>
                <c:pt idx="32">
                  <c:v>SC</c:v>
                </c:pt>
                <c:pt idx="33">
                  <c:v>MS</c:v>
                </c:pt>
                <c:pt idx="34">
                  <c:v>AK</c:v>
                </c:pt>
                <c:pt idx="35">
                  <c:v>MT</c:v>
                </c:pt>
                <c:pt idx="36">
                  <c:v>TX</c:v>
                </c:pt>
                <c:pt idx="37">
                  <c:v>LA</c:v>
                </c:pt>
                <c:pt idx="38">
                  <c:v>SD</c:v>
                </c:pt>
                <c:pt idx="39">
                  <c:v>ND</c:v>
                </c:pt>
                <c:pt idx="40">
                  <c:v>TN</c:v>
                </c:pt>
                <c:pt idx="41">
                  <c:v>KS</c:v>
                </c:pt>
                <c:pt idx="42">
                  <c:v>AL</c:v>
                </c:pt>
                <c:pt idx="43">
                  <c:v>KY</c:v>
                </c:pt>
                <c:pt idx="44">
                  <c:v>NE</c:v>
                </c:pt>
                <c:pt idx="45">
                  <c:v>AR</c:v>
                </c:pt>
                <c:pt idx="46">
                  <c:v>WV</c:v>
                </c:pt>
                <c:pt idx="47">
                  <c:v>ID</c:v>
                </c:pt>
                <c:pt idx="48">
                  <c:v>OK</c:v>
                </c:pt>
                <c:pt idx="49">
                  <c:v>WY</c:v>
                </c:pt>
                <c:pt idx="50">
                  <c:v>UT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84</c:v>
                </c:pt>
                <c:pt idx="1">
                  <c:v>43</c:v>
                </c:pt>
                <c:pt idx="2">
                  <c:v>36</c:v>
                </c:pt>
                <c:pt idx="3">
                  <c:v>27</c:v>
                </c:pt>
                <c:pt idx="4">
                  <c:v>27</c:v>
                </c:pt>
                <c:pt idx="5">
                  <c:v>25</c:v>
                </c:pt>
                <c:pt idx="6">
                  <c:v>23</c:v>
                </c:pt>
                <c:pt idx="7">
                  <c:v>20</c:v>
                </c:pt>
                <c:pt idx="8">
                  <c:v>19</c:v>
                </c:pt>
                <c:pt idx="9">
                  <c:v>19</c:v>
                </c:pt>
                <c:pt idx="10">
                  <c:v>17</c:v>
                </c:pt>
                <c:pt idx="11">
                  <c:v>16</c:v>
                </c:pt>
                <c:pt idx="12">
                  <c:v>15</c:v>
                </c:pt>
                <c:pt idx="13">
                  <c:v>14</c:v>
                </c:pt>
                <c:pt idx="14">
                  <c:v>11</c:v>
                </c:pt>
                <c:pt idx="15">
                  <c:v>11</c:v>
                </c:pt>
                <c:pt idx="16">
                  <c:v>10</c:v>
                </c:pt>
                <c:pt idx="17">
                  <c:v>9</c:v>
                </c:pt>
                <c:pt idx="18">
                  <c:v>8</c:v>
                </c:pt>
                <c:pt idx="19">
                  <c:v>7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5</c:v>
                </c:pt>
                <c:pt idx="24">
                  <c:v>4</c:v>
                </c:pt>
                <c:pt idx="25">
                  <c:v>3</c:v>
                </c:pt>
                <c:pt idx="26">
                  <c:v>2</c:v>
                </c:pt>
                <c:pt idx="27">
                  <c:v>1</c:v>
                </c:pt>
                <c:pt idx="28">
                  <c:v>-3</c:v>
                </c:pt>
                <c:pt idx="29">
                  <c:v>-8</c:v>
                </c:pt>
                <c:pt idx="30">
                  <c:v>-10</c:v>
                </c:pt>
                <c:pt idx="31">
                  <c:v>-10</c:v>
                </c:pt>
                <c:pt idx="32">
                  <c:v>-11</c:v>
                </c:pt>
                <c:pt idx="33">
                  <c:v>-12</c:v>
                </c:pt>
                <c:pt idx="34">
                  <c:v>-13</c:v>
                </c:pt>
                <c:pt idx="35">
                  <c:v>-13</c:v>
                </c:pt>
                <c:pt idx="36">
                  <c:v>-16</c:v>
                </c:pt>
                <c:pt idx="37">
                  <c:v>-17</c:v>
                </c:pt>
                <c:pt idx="38">
                  <c:v>-18</c:v>
                </c:pt>
                <c:pt idx="39">
                  <c:v>-20</c:v>
                </c:pt>
                <c:pt idx="40">
                  <c:v>-20</c:v>
                </c:pt>
                <c:pt idx="41">
                  <c:v>-22</c:v>
                </c:pt>
                <c:pt idx="42">
                  <c:v>-23</c:v>
                </c:pt>
                <c:pt idx="43">
                  <c:v>-23</c:v>
                </c:pt>
                <c:pt idx="44">
                  <c:v>-23</c:v>
                </c:pt>
                <c:pt idx="45">
                  <c:v>-24</c:v>
                </c:pt>
                <c:pt idx="46">
                  <c:v>-26</c:v>
                </c:pt>
                <c:pt idx="47">
                  <c:v>-32</c:v>
                </c:pt>
                <c:pt idx="48">
                  <c:v>-34</c:v>
                </c:pt>
                <c:pt idx="49">
                  <c:v>-41</c:v>
                </c:pt>
                <c:pt idx="50">
                  <c:v>-48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630080"/>
        <c:axId val="97666944"/>
      </c:barChart>
      <c:catAx>
        <c:axId val="97630080"/>
        <c:scaling>
          <c:orientation val="minMax"/>
        </c:scaling>
        <c:delete val="0"/>
        <c:axPos val="b"/>
        <c:majorTickMark val="out"/>
        <c:minorTickMark val="none"/>
        <c:tickLblPos val="nextTo"/>
        <c:crossAx val="97666944"/>
        <c:crosses val="autoZero"/>
        <c:auto val="1"/>
        <c:lblAlgn val="ctr"/>
        <c:lblOffset val="100"/>
        <c:noMultiLvlLbl val="0"/>
      </c:catAx>
      <c:valAx>
        <c:axId val="976669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7630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 &amp; Gender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White Men</c:v>
                </c:pt>
                <c:pt idx="1">
                  <c:v>White Women</c:v>
                </c:pt>
                <c:pt idx="2">
                  <c:v>Black Men</c:v>
                </c:pt>
                <c:pt idx="3">
                  <c:v>Black Women</c:v>
                </c:pt>
                <c:pt idx="4">
                  <c:v>Latino Men</c:v>
                </c:pt>
                <c:pt idx="5">
                  <c:v>Latino Women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0.34</c:v>
                </c:pt>
                <c:pt idx="1">
                  <c:v>0.38</c:v>
                </c:pt>
                <c:pt idx="2">
                  <c:v>0.05</c:v>
                </c:pt>
                <c:pt idx="3">
                  <c:v>0.08</c:v>
                </c:pt>
                <c:pt idx="4">
                  <c:v>0.05</c:v>
                </c:pt>
                <c:pt idx="5">
                  <c:v>0.06</c:v>
                </c:pt>
                <c:pt idx="6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06944672408567"/>
          <c:y val="4.875473745799659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22714356946331266"/>
                  <c:y val="-9.8415355860266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412462586005827"/>
                  <c:y val="8.6932301162635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Obama</c:v>
                </c:pt>
                <c:pt idx="1">
                  <c:v>Romney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18-29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0.23546188519913272"/>
                  <c:y val="-0.175647856517935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999087070637912"/>
                  <c:y val="7.8745188101487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Obama</c:v>
                </c:pt>
                <c:pt idx="1">
                  <c:v>Romney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Non-Whites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468249251070006"/>
                  <c:y val="-0.29224408017934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502038463491344"/>
                  <c:y val="0.152785669993043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Obama</c:v>
                </c:pt>
                <c:pt idx="1">
                  <c:v>Romney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Obama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1"/>
              <c:layout>
                <c:manualLayout>
                  <c:x val="3.472222222222222E-3"/>
                  <c:y val="1.730353280461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36111111111111E-3"/>
                  <c:y val="-4.6142754145638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African America</c:v>
                </c:pt>
                <c:pt idx="2">
                  <c:v>Latino</c:v>
                </c:pt>
                <c:pt idx="3">
                  <c:v>Asian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0.39</c:v>
                </c:pt>
                <c:pt idx="1">
                  <c:v>0.93</c:v>
                </c:pt>
                <c:pt idx="2">
                  <c:v>0.71</c:v>
                </c:pt>
                <c:pt idx="3">
                  <c:v>0.73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Romney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3.4607065609228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08333333333333E-3"/>
                  <c:y val="-2.8839221341023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08333333333333E-3"/>
                  <c:y val="-3.7490987743330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African America</c:v>
                </c:pt>
                <c:pt idx="2">
                  <c:v>Latino</c:v>
                </c:pt>
                <c:pt idx="3">
                  <c:v>Asian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0.59</c:v>
                </c:pt>
                <c:pt idx="1">
                  <c:v>0.06</c:v>
                </c:pt>
                <c:pt idx="2">
                  <c:v>0.27</c:v>
                </c:pt>
                <c:pt idx="3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756800"/>
        <c:axId val="69766528"/>
      </c:barChart>
      <c:catAx>
        <c:axId val="69756800"/>
        <c:scaling>
          <c:orientation val="minMax"/>
        </c:scaling>
        <c:delete val="0"/>
        <c:axPos val="b"/>
        <c:majorTickMark val="out"/>
        <c:minorTickMark val="none"/>
        <c:tickLblPos val="nextTo"/>
        <c:crossAx val="69766528"/>
        <c:crosses val="autoZero"/>
        <c:auto val="1"/>
        <c:lblAlgn val="ctr"/>
        <c:lblOffset val="100"/>
        <c:noMultiLvlLbl val="0"/>
      </c:catAx>
      <c:valAx>
        <c:axId val="6976652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69756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Whites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1992</c:v>
                </c:pt>
                <c:pt idx="1">
                  <c:v>1996</c:v>
                </c:pt>
                <c:pt idx="2">
                  <c:v>2000</c:v>
                </c:pt>
                <c:pt idx="3">
                  <c:v>2004</c:v>
                </c:pt>
                <c:pt idx="4">
                  <c:v>2008</c:v>
                </c:pt>
                <c:pt idx="5">
                  <c:v>2012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0.87</c:v>
                </c:pt>
                <c:pt idx="1">
                  <c:v>0.83</c:v>
                </c:pt>
                <c:pt idx="2">
                  <c:v>0.81</c:v>
                </c:pt>
                <c:pt idx="3">
                  <c:v>0.77</c:v>
                </c:pt>
                <c:pt idx="4">
                  <c:v>0.74</c:v>
                </c:pt>
                <c:pt idx="5">
                  <c:v>0.72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Blacks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1992</c:v>
                </c:pt>
                <c:pt idx="1">
                  <c:v>1996</c:v>
                </c:pt>
                <c:pt idx="2">
                  <c:v>2000</c:v>
                </c:pt>
                <c:pt idx="3">
                  <c:v>2004</c:v>
                </c:pt>
                <c:pt idx="4">
                  <c:v>2008</c:v>
                </c:pt>
                <c:pt idx="5">
                  <c:v>2012</c:v>
                </c:pt>
              </c:numCache>
            </c:numRef>
          </c:cat>
          <c:val>
            <c:numRef>
              <c:f>Sheet1!$C$2:$C$7</c:f>
              <c:numCache>
                <c:formatCode>0%</c:formatCode>
                <c:ptCount val="6"/>
                <c:pt idx="0">
                  <c:v>0.08</c:v>
                </c:pt>
                <c:pt idx="1">
                  <c:v>0.1</c:v>
                </c:pt>
                <c:pt idx="2">
                  <c:v>0.1</c:v>
                </c:pt>
                <c:pt idx="3">
                  <c:v>0.11</c:v>
                </c:pt>
                <c:pt idx="4">
                  <c:v>0.13</c:v>
                </c:pt>
                <c:pt idx="5">
                  <c:v>0.13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Hispanic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1992</c:v>
                </c:pt>
                <c:pt idx="1">
                  <c:v>1996</c:v>
                </c:pt>
                <c:pt idx="2">
                  <c:v>2000</c:v>
                </c:pt>
                <c:pt idx="3">
                  <c:v>2004</c:v>
                </c:pt>
                <c:pt idx="4">
                  <c:v>2008</c:v>
                </c:pt>
                <c:pt idx="5">
                  <c:v>2012</c:v>
                </c:pt>
              </c:numCache>
            </c:numRef>
          </c:cat>
          <c:val>
            <c:numRef>
              <c:f>Sheet1!$D$2:$D$7</c:f>
              <c:numCache>
                <c:formatCode>0%</c:formatCode>
                <c:ptCount val="6"/>
                <c:pt idx="0">
                  <c:v>0.02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0.09</c:v>
                </c:pt>
                <c:pt idx="5">
                  <c:v>0.1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1992</c:v>
                </c:pt>
                <c:pt idx="1">
                  <c:v>1996</c:v>
                </c:pt>
                <c:pt idx="2">
                  <c:v>2000</c:v>
                </c:pt>
                <c:pt idx="3">
                  <c:v>2004</c:v>
                </c:pt>
                <c:pt idx="4">
                  <c:v>2008</c:v>
                </c:pt>
                <c:pt idx="5">
                  <c:v>2012</c:v>
                </c:pt>
              </c:numCache>
            </c:numRef>
          </c:cat>
          <c:val>
            <c:numRef>
              <c:f>Sheet1!$E$2:$E$7</c:f>
              <c:numCache>
                <c:formatCode>0%</c:formatCode>
                <c:ptCount val="6"/>
                <c:pt idx="0">
                  <c:v>0.01</c:v>
                </c:pt>
                <c:pt idx="1">
                  <c:v>0.01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69184"/>
        <c:axId val="74044928"/>
      </c:lineChart>
      <c:catAx>
        <c:axId val="7386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044928"/>
        <c:crosses val="autoZero"/>
        <c:auto val="1"/>
        <c:lblAlgn val="ctr"/>
        <c:lblOffset val="100"/>
        <c:noMultiLvlLbl val="0"/>
      </c:catAx>
      <c:valAx>
        <c:axId val="7404492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73869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289915966386554"/>
          <c:y val="0.34206064667448483"/>
          <c:w val="0.13869747899159665"/>
          <c:h val="0.304139664126723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1992</c:v>
                </c:pt>
                <c:pt idx="1">
                  <c:v>1996</c:v>
                </c:pt>
                <c:pt idx="2">
                  <c:v>2000</c:v>
                </c:pt>
                <c:pt idx="3">
                  <c:v>2004</c:v>
                </c:pt>
                <c:pt idx="4">
                  <c:v>2008</c:v>
                </c:pt>
                <c:pt idx="5">
                  <c:v>2012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0.21</c:v>
                </c:pt>
                <c:pt idx="1">
                  <c:v>0.17</c:v>
                </c:pt>
                <c:pt idx="2">
                  <c:v>0.17</c:v>
                </c:pt>
                <c:pt idx="3">
                  <c:v>0.17</c:v>
                </c:pt>
                <c:pt idx="4">
                  <c:v>0.18</c:v>
                </c:pt>
                <c:pt idx="5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African American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1992</c:v>
                </c:pt>
                <c:pt idx="1">
                  <c:v>1996</c:v>
                </c:pt>
                <c:pt idx="2">
                  <c:v>2000</c:v>
                </c:pt>
                <c:pt idx="3">
                  <c:v>2004</c:v>
                </c:pt>
                <c:pt idx="4">
                  <c:v>2008</c:v>
                </c:pt>
                <c:pt idx="5">
                  <c:v>2012</c:v>
                </c:pt>
              </c:numCache>
            </c:numRef>
          </c:cat>
          <c:val>
            <c:numRef>
              <c:f>Sheet1!$C$2:$C$7</c:f>
              <c:numCache>
                <c:formatCode>0%</c:formatCode>
                <c:ptCount val="6"/>
                <c:pt idx="0">
                  <c:v>0.08</c:v>
                </c:pt>
                <c:pt idx="1">
                  <c:v>0.1</c:v>
                </c:pt>
                <c:pt idx="2">
                  <c:v>0.1</c:v>
                </c:pt>
                <c:pt idx="3">
                  <c:v>0.11</c:v>
                </c:pt>
                <c:pt idx="4">
                  <c:v>0.13</c:v>
                </c:pt>
                <c:pt idx="5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1992</c:v>
                </c:pt>
                <c:pt idx="1">
                  <c:v>1996</c:v>
                </c:pt>
                <c:pt idx="2">
                  <c:v>2000</c:v>
                </c:pt>
                <c:pt idx="3">
                  <c:v>2004</c:v>
                </c:pt>
                <c:pt idx="4">
                  <c:v>2008</c:v>
                </c:pt>
                <c:pt idx="5">
                  <c:v>2012</c:v>
                </c:pt>
              </c:numCache>
            </c:numRef>
          </c:cat>
          <c:val>
            <c:numRef>
              <c:f>Sheet1!$D$2:$D$7</c:f>
              <c:numCache>
                <c:formatCode>0%</c:formatCode>
                <c:ptCount val="6"/>
                <c:pt idx="0">
                  <c:v>0.02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0.09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291072"/>
        <c:axId val="96985472"/>
      </c:barChart>
      <c:catAx>
        <c:axId val="9629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985472"/>
        <c:crosses val="autoZero"/>
        <c:auto val="1"/>
        <c:lblAlgn val="ctr"/>
        <c:lblOffset val="100"/>
        <c:noMultiLvlLbl val="0"/>
      </c:catAx>
      <c:valAx>
        <c:axId val="9698547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96291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Sheet1!$A$3:$A$13</c:f>
              <c:strCache>
                <c:ptCount val="11"/>
                <c:pt idx="0">
                  <c:v>WI</c:v>
                </c:pt>
                <c:pt idx="1">
                  <c:v>IA</c:v>
                </c:pt>
                <c:pt idx="2">
                  <c:v>NH</c:v>
                </c:pt>
                <c:pt idx="3">
                  <c:v>NV</c:v>
                </c:pt>
                <c:pt idx="4">
                  <c:v>PA</c:v>
                </c:pt>
                <c:pt idx="5">
                  <c:v>CO</c:v>
                </c:pt>
                <c:pt idx="6">
                  <c:v>VA</c:v>
                </c:pt>
                <c:pt idx="7">
                  <c:v>OH</c:v>
                </c:pt>
                <c:pt idx="8">
                  <c:v>FL</c:v>
                </c:pt>
                <c:pt idx="9">
                  <c:v>NC</c:v>
                </c:pt>
                <c:pt idx="10">
                  <c:v>GA</c:v>
                </c:pt>
              </c:strCache>
            </c:strRef>
          </c:cat>
          <c:val>
            <c:numRef>
              <c:f>Sheet1!$B$3:$B$13</c:f>
              <c:numCache>
                <c:formatCode>General</c:formatCode>
                <c:ptCount val="11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-3</c:v>
                </c:pt>
                <c:pt idx="10">
                  <c:v>-8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117696"/>
        <c:axId val="96294400"/>
      </c:barChart>
      <c:catAx>
        <c:axId val="95117696"/>
        <c:scaling>
          <c:orientation val="minMax"/>
        </c:scaling>
        <c:delete val="0"/>
        <c:axPos val="b"/>
        <c:majorTickMark val="out"/>
        <c:minorTickMark val="none"/>
        <c:tickLblPos val="nextTo"/>
        <c:crossAx val="96294400"/>
        <c:crosses val="autoZero"/>
        <c:auto val="1"/>
        <c:lblAlgn val="ctr"/>
        <c:lblOffset val="100"/>
        <c:noMultiLvlLbl val="0"/>
      </c:catAx>
      <c:valAx>
        <c:axId val="962944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5117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Right Direction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Sheet1!$A$2:$A$33</c:f>
              <c:numCache>
                <c:formatCode>m/d/yyyy</c:formatCode>
                <c:ptCount val="32"/>
                <c:pt idx="0">
                  <c:v>39459</c:v>
                </c:pt>
                <c:pt idx="1">
                  <c:v>39579</c:v>
                </c:pt>
                <c:pt idx="2">
                  <c:v>39614</c:v>
                </c:pt>
                <c:pt idx="3">
                  <c:v>39682</c:v>
                </c:pt>
                <c:pt idx="4">
                  <c:v>39713</c:v>
                </c:pt>
                <c:pt idx="5">
                  <c:v>39732</c:v>
                </c:pt>
                <c:pt idx="6">
                  <c:v>39746</c:v>
                </c:pt>
                <c:pt idx="7">
                  <c:v>39796</c:v>
                </c:pt>
                <c:pt idx="8">
                  <c:v>39829</c:v>
                </c:pt>
                <c:pt idx="9">
                  <c:v>39866</c:v>
                </c:pt>
                <c:pt idx="10">
                  <c:v>39901</c:v>
                </c:pt>
                <c:pt idx="11">
                  <c:v>39927</c:v>
                </c:pt>
                <c:pt idx="12">
                  <c:v>39985</c:v>
                </c:pt>
                <c:pt idx="13">
                  <c:v>40042</c:v>
                </c:pt>
                <c:pt idx="14">
                  <c:v>40104</c:v>
                </c:pt>
                <c:pt idx="15">
                  <c:v>40132</c:v>
                </c:pt>
                <c:pt idx="16">
                  <c:v>40193</c:v>
                </c:pt>
                <c:pt idx="17">
                  <c:v>40263</c:v>
                </c:pt>
                <c:pt idx="18">
                  <c:v>40335</c:v>
                </c:pt>
                <c:pt idx="19">
                  <c:v>40479</c:v>
                </c:pt>
                <c:pt idx="20">
                  <c:v>40524</c:v>
                </c:pt>
                <c:pt idx="21">
                  <c:v>40559</c:v>
                </c:pt>
                <c:pt idx="22">
                  <c:v>40699</c:v>
                </c:pt>
                <c:pt idx="23">
                  <c:v>40787</c:v>
                </c:pt>
                <c:pt idx="24">
                  <c:v>40850</c:v>
                </c:pt>
                <c:pt idx="25">
                  <c:v>40923</c:v>
                </c:pt>
                <c:pt idx="26">
                  <c:v>41007</c:v>
                </c:pt>
                <c:pt idx="27">
                  <c:v>41098</c:v>
                </c:pt>
                <c:pt idx="28">
                  <c:v>41146</c:v>
                </c:pt>
                <c:pt idx="29">
                  <c:v>41181</c:v>
                </c:pt>
                <c:pt idx="30">
                  <c:v>41195</c:v>
                </c:pt>
                <c:pt idx="31">
                  <c:v>41214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21</c:v>
                </c:pt>
                <c:pt idx="1">
                  <c:v>16</c:v>
                </c:pt>
                <c:pt idx="2">
                  <c:v>14</c:v>
                </c:pt>
                <c:pt idx="3">
                  <c:v>19</c:v>
                </c:pt>
                <c:pt idx="4">
                  <c:v>14</c:v>
                </c:pt>
                <c:pt idx="5">
                  <c:v>8</c:v>
                </c:pt>
                <c:pt idx="6">
                  <c:v>13</c:v>
                </c:pt>
                <c:pt idx="7">
                  <c:v>15</c:v>
                </c:pt>
                <c:pt idx="8">
                  <c:v>19</c:v>
                </c:pt>
                <c:pt idx="9">
                  <c:v>31</c:v>
                </c:pt>
                <c:pt idx="10">
                  <c:v>42</c:v>
                </c:pt>
                <c:pt idx="11">
                  <c:v>50</c:v>
                </c:pt>
                <c:pt idx="12">
                  <c:v>47</c:v>
                </c:pt>
                <c:pt idx="13">
                  <c:v>44</c:v>
                </c:pt>
                <c:pt idx="14">
                  <c:v>44</c:v>
                </c:pt>
                <c:pt idx="15">
                  <c:v>44</c:v>
                </c:pt>
                <c:pt idx="16">
                  <c:v>37</c:v>
                </c:pt>
                <c:pt idx="17">
                  <c:v>38</c:v>
                </c:pt>
                <c:pt idx="18">
                  <c:v>37</c:v>
                </c:pt>
                <c:pt idx="19">
                  <c:v>27</c:v>
                </c:pt>
                <c:pt idx="20">
                  <c:v>31</c:v>
                </c:pt>
                <c:pt idx="21">
                  <c:v>38</c:v>
                </c:pt>
                <c:pt idx="22">
                  <c:v>32</c:v>
                </c:pt>
                <c:pt idx="23">
                  <c:v>20</c:v>
                </c:pt>
                <c:pt idx="24">
                  <c:v>22</c:v>
                </c:pt>
                <c:pt idx="25">
                  <c:v>30</c:v>
                </c:pt>
                <c:pt idx="26">
                  <c:v>33</c:v>
                </c:pt>
                <c:pt idx="27">
                  <c:v>33</c:v>
                </c:pt>
                <c:pt idx="28">
                  <c:v>31</c:v>
                </c:pt>
                <c:pt idx="29">
                  <c:v>38</c:v>
                </c:pt>
                <c:pt idx="30">
                  <c:v>42</c:v>
                </c:pt>
                <c:pt idx="31">
                  <c:v>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Wrong Track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Sheet1!$A$2:$A$33</c:f>
              <c:numCache>
                <c:formatCode>m/d/yyyy</c:formatCode>
                <c:ptCount val="32"/>
                <c:pt idx="0">
                  <c:v>39459</c:v>
                </c:pt>
                <c:pt idx="1">
                  <c:v>39579</c:v>
                </c:pt>
                <c:pt idx="2">
                  <c:v>39614</c:v>
                </c:pt>
                <c:pt idx="3">
                  <c:v>39682</c:v>
                </c:pt>
                <c:pt idx="4">
                  <c:v>39713</c:v>
                </c:pt>
                <c:pt idx="5">
                  <c:v>39732</c:v>
                </c:pt>
                <c:pt idx="6">
                  <c:v>39746</c:v>
                </c:pt>
                <c:pt idx="7">
                  <c:v>39796</c:v>
                </c:pt>
                <c:pt idx="8">
                  <c:v>39829</c:v>
                </c:pt>
                <c:pt idx="9">
                  <c:v>39866</c:v>
                </c:pt>
                <c:pt idx="10">
                  <c:v>39901</c:v>
                </c:pt>
                <c:pt idx="11">
                  <c:v>39927</c:v>
                </c:pt>
                <c:pt idx="12">
                  <c:v>39985</c:v>
                </c:pt>
                <c:pt idx="13">
                  <c:v>40042</c:v>
                </c:pt>
                <c:pt idx="14">
                  <c:v>40104</c:v>
                </c:pt>
                <c:pt idx="15">
                  <c:v>40132</c:v>
                </c:pt>
                <c:pt idx="16">
                  <c:v>40193</c:v>
                </c:pt>
                <c:pt idx="17">
                  <c:v>40263</c:v>
                </c:pt>
                <c:pt idx="18">
                  <c:v>40335</c:v>
                </c:pt>
                <c:pt idx="19">
                  <c:v>40479</c:v>
                </c:pt>
                <c:pt idx="20">
                  <c:v>40524</c:v>
                </c:pt>
                <c:pt idx="21">
                  <c:v>40559</c:v>
                </c:pt>
                <c:pt idx="22">
                  <c:v>40699</c:v>
                </c:pt>
                <c:pt idx="23">
                  <c:v>40787</c:v>
                </c:pt>
                <c:pt idx="24">
                  <c:v>40850</c:v>
                </c:pt>
                <c:pt idx="25">
                  <c:v>40923</c:v>
                </c:pt>
                <c:pt idx="26">
                  <c:v>41007</c:v>
                </c:pt>
                <c:pt idx="27">
                  <c:v>41098</c:v>
                </c:pt>
                <c:pt idx="28">
                  <c:v>41146</c:v>
                </c:pt>
                <c:pt idx="29">
                  <c:v>41181</c:v>
                </c:pt>
                <c:pt idx="30">
                  <c:v>41195</c:v>
                </c:pt>
                <c:pt idx="31">
                  <c:v>41214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77</c:v>
                </c:pt>
                <c:pt idx="1">
                  <c:v>82</c:v>
                </c:pt>
                <c:pt idx="2">
                  <c:v>84</c:v>
                </c:pt>
                <c:pt idx="3">
                  <c:v>78</c:v>
                </c:pt>
                <c:pt idx="4">
                  <c:v>83</c:v>
                </c:pt>
                <c:pt idx="5">
                  <c:v>90</c:v>
                </c:pt>
                <c:pt idx="6">
                  <c:v>85</c:v>
                </c:pt>
                <c:pt idx="7">
                  <c:v>82</c:v>
                </c:pt>
                <c:pt idx="8">
                  <c:v>78</c:v>
                </c:pt>
                <c:pt idx="9">
                  <c:v>67</c:v>
                </c:pt>
                <c:pt idx="10">
                  <c:v>57</c:v>
                </c:pt>
                <c:pt idx="11">
                  <c:v>48</c:v>
                </c:pt>
                <c:pt idx="12">
                  <c:v>50</c:v>
                </c:pt>
                <c:pt idx="13">
                  <c:v>55</c:v>
                </c:pt>
                <c:pt idx="14">
                  <c:v>54</c:v>
                </c:pt>
                <c:pt idx="15">
                  <c:v>55</c:v>
                </c:pt>
                <c:pt idx="16">
                  <c:v>62</c:v>
                </c:pt>
                <c:pt idx="17">
                  <c:v>60</c:v>
                </c:pt>
                <c:pt idx="18">
                  <c:v>60</c:v>
                </c:pt>
                <c:pt idx="19">
                  <c:v>71</c:v>
                </c:pt>
                <c:pt idx="20">
                  <c:v>67</c:v>
                </c:pt>
                <c:pt idx="21">
                  <c:v>60</c:v>
                </c:pt>
                <c:pt idx="22">
                  <c:v>66</c:v>
                </c:pt>
                <c:pt idx="23">
                  <c:v>77</c:v>
                </c:pt>
                <c:pt idx="24">
                  <c:v>74</c:v>
                </c:pt>
                <c:pt idx="25">
                  <c:v>68</c:v>
                </c:pt>
                <c:pt idx="26">
                  <c:v>64</c:v>
                </c:pt>
                <c:pt idx="27">
                  <c:v>63</c:v>
                </c:pt>
                <c:pt idx="28">
                  <c:v>67</c:v>
                </c:pt>
                <c:pt idx="29">
                  <c:v>60</c:v>
                </c:pt>
                <c:pt idx="30">
                  <c:v>56</c:v>
                </c:pt>
                <c:pt idx="31">
                  <c:v>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723392"/>
        <c:axId val="169724928"/>
      </c:lineChart>
      <c:dateAx>
        <c:axId val="1697233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69724928"/>
        <c:crosses val="autoZero"/>
        <c:auto val="1"/>
        <c:lblOffset val="100"/>
        <c:baseTimeUnit val="days"/>
      </c:dateAx>
      <c:valAx>
        <c:axId val="169724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9723392"/>
        <c:crosses val="autoZero"/>
        <c:crossBetween val="between"/>
        <c:majorUnit val="2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Obama handling the economy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March</c:v>
                </c:pt>
                <c:pt idx="5">
                  <c:v>April</c:v>
                </c:pt>
                <c:pt idx="6">
                  <c:v>May</c:v>
                </c:pt>
                <c:pt idx="7">
                  <c:v>June</c:v>
                </c:pt>
                <c:pt idx="8">
                  <c:v>July</c:v>
                </c:pt>
                <c:pt idx="9">
                  <c:v>August</c:v>
                </c:pt>
                <c:pt idx="10">
                  <c:v>September</c:v>
                </c:pt>
                <c:pt idx="11">
                  <c:v>October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39</c:v>
                </c:pt>
                <c:pt idx="1">
                  <c:v>40</c:v>
                </c:pt>
                <c:pt idx="2">
                  <c:v>39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43</c:v>
                </c:pt>
                <c:pt idx="7">
                  <c:v>42</c:v>
                </c:pt>
                <c:pt idx="8">
                  <c:v>44</c:v>
                </c:pt>
                <c:pt idx="9">
                  <c:v>44</c:v>
                </c:pt>
                <c:pt idx="10">
                  <c:v>47</c:v>
                </c:pt>
                <c:pt idx="11">
                  <c:v>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Will economy get better?</c:v>
                </c:pt>
              </c:strCache>
            </c:strRef>
          </c:tx>
          <c:spPr>
            <a:ln w="63500">
              <a:solidFill>
                <a:schemeClr val="accent5"/>
              </a:solidFill>
            </a:ln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March</c:v>
                </c:pt>
                <c:pt idx="5">
                  <c:v>April</c:v>
                </c:pt>
                <c:pt idx="6">
                  <c:v>May</c:v>
                </c:pt>
                <c:pt idx="7">
                  <c:v>June</c:v>
                </c:pt>
                <c:pt idx="8">
                  <c:v>July</c:v>
                </c:pt>
                <c:pt idx="9">
                  <c:v>August</c:v>
                </c:pt>
                <c:pt idx="10">
                  <c:v>September</c:v>
                </c:pt>
                <c:pt idx="11">
                  <c:v>October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21</c:v>
                </c:pt>
                <c:pt idx="1">
                  <c:v>25</c:v>
                </c:pt>
                <c:pt idx="2">
                  <c:v>30</c:v>
                </c:pt>
                <c:pt idx="3">
                  <c:v>37</c:v>
                </c:pt>
                <c:pt idx="4">
                  <c:v>40</c:v>
                </c:pt>
                <c:pt idx="5">
                  <c:v>38</c:v>
                </c:pt>
                <c:pt idx="6">
                  <c:v>33</c:v>
                </c:pt>
                <c:pt idx="7">
                  <c:v>35</c:v>
                </c:pt>
                <c:pt idx="8">
                  <c:v>27</c:v>
                </c:pt>
                <c:pt idx="9">
                  <c:v>36</c:v>
                </c:pt>
                <c:pt idx="10">
                  <c:v>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398272"/>
        <c:axId val="171399808"/>
      </c:lineChart>
      <c:catAx>
        <c:axId val="171398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71399808"/>
        <c:crosses val="autoZero"/>
        <c:auto val="1"/>
        <c:lblAlgn val="ctr"/>
        <c:lblOffset val="100"/>
        <c:noMultiLvlLbl val="0"/>
      </c:catAx>
      <c:valAx>
        <c:axId val="171399808"/>
        <c:scaling>
          <c:orientation val="minMax"/>
          <c:max val="55"/>
          <c:min val="2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139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20238095238093"/>
          <c:y val="1.6044372503418915E-2"/>
          <c:w val="0.33779761904761907"/>
          <c:h val="0.231403006442376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Recovering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</c:v>
                </c:pt>
                <c:pt idx="1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617408"/>
        <c:axId val="97619328"/>
      </c:barChart>
      <c:catAx>
        <c:axId val="97617408"/>
        <c:scaling>
          <c:orientation val="minMax"/>
        </c:scaling>
        <c:delete val="0"/>
        <c:axPos val="b"/>
        <c:majorTickMark val="out"/>
        <c:minorTickMark val="none"/>
        <c:tickLblPos val="nextTo"/>
        <c:crossAx val="97619328"/>
        <c:crosses val="autoZero"/>
        <c:auto val="1"/>
        <c:lblAlgn val="ctr"/>
        <c:lblOffset val="100"/>
        <c:noMultiLvlLbl val="0"/>
      </c:catAx>
      <c:valAx>
        <c:axId val="976193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7617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Obama</c:v>
                </c:pt>
                <c:pt idx="1">
                  <c:v>Dem Groups</c:v>
                </c:pt>
                <c:pt idx="2">
                  <c:v>Romney</c:v>
                </c:pt>
                <c:pt idx="3">
                  <c:v>Repub Groups</c:v>
                </c:pt>
              </c:strCache>
            </c:strRef>
          </c:cat>
          <c:val>
            <c:numRef>
              <c:f>Sheet1!$B$2:$B$5</c:f>
              <c:numCache>
                <c:formatCode>"$"#,##0.0_);[Red]\("$"#,##0.0\)</c:formatCode>
                <c:ptCount val="4"/>
                <c:pt idx="0">
                  <c:v>379.8</c:v>
                </c:pt>
                <c:pt idx="1">
                  <c:v>72.2</c:v>
                </c:pt>
                <c:pt idx="2">
                  <c:v>218.5</c:v>
                </c:pt>
                <c:pt idx="3">
                  <c:v>386.7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6869106639447848"/>
          <c:y val="8.1139635023706969E-2"/>
          <c:w val="0.22050646446971905"/>
          <c:h val="0.303667921482842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 &amp; Ethnicity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0.72</c:v>
                </c:pt>
                <c:pt idx="1">
                  <c:v>0.13</c:v>
                </c:pt>
                <c:pt idx="2">
                  <c:v>0.1</c:v>
                </c:pt>
                <c:pt idx="3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18-29</c:v>
                </c:pt>
                <c:pt idx="1">
                  <c:v>30-44</c:v>
                </c:pt>
                <c:pt idx="2">
                  <c:v>45-64</c:v>
                </c:pt>
                <c:pt idx="3">
                  <c:v>65+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0.19</c:v>
                </c:pt>
                <c:pt idx="1">
                  <c:v>0.27</c:v>
                </c:pt>
                <c:pt idx="2">
                  <c:v>0.38</c:v>
                </c:pt>
                <c:pt idx="3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dLbls>
            <c:dLbl>
              <c:idx val="0"/>
              <c:layout>
                <c:manualLayout>
                  <c:x val="-0.28306551412353004"/>
                  <c:y val="-2.3065179352580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4860735061419259"/>
                  <c:y val="-5.055730533683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7CC44-6D8E-49A8-AC75-904DB530B6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117856-B150-442E-9435-0FCBB47F5D8E}">
      <dgm:prSet phldrT="[Text]"/>
      <dgm:spPr/>
      <dgm:t>
        <a:bodyPr/>
        <a:lstStyle/>
        <a:p>
          <a:r>
            <a:rPr lang="en-US" dirty="0" smtClean="0"/>
            <a:t>Budget sequester</a:t>
          </a:r>
          <a:endParaRPr lang="en-US" dirty="0"/>
        </a:p>
      </dgm:t>
    </dgm:pt>
    <dgm:pt modelId="{EE7A12FA-A4FB-4EBC-A6C4-2EC6F7D6D46D}" type="parTrans" cxnId="{CD5C4222-AC6B-4F94-85E9-26EC83B24D08}">
      <dgm:prSet/>
      <dgm:spPr/>
      <dgm:t>
        <a:bodyPr/>
        <a:lstStyle/>
        <a:p>
          <a:endParaRPr lang="en-US"/>
        </a:p>
      </dgm:t>
    </dgm:pt>
    <dgm:pt modelId="{1DBC378E-8C91-49A7-B146-4AC5065DA6CA}" type="sibTrans" cxnId="{CD5C4222-AC6B-4F94-85E9-26EC83B24D08}">
      <dgm:prSet/>
      <dgm:spPr/>
      <dgm:t>
        <a:bodyPr/>
        <a:lstStyle/>
        <a:p>
          <a:endParaRPr lang="en-US"/>
        </a:p>
      </dgm:t>
    </dgm:pt>
    <dgm:pt modelId="{EB148ED2-4FE7-4CDB-B958-9778CC46161E}">
      <dgm:prSet phldrT="[Text]"/>
      <dgm:spPr/>
      <dgm:t>
        <a:bodyPr/>
        <a:lstStyle/>
        <a:p>
          <a:r>
            <a:rPr lang="en-US" dirty="0" smtClean="0"/>
            <a:t>The debt ceiling</a:t>
          </a:r>
          <a:endParaRPr lang="en-US" dirty="0"/>
        </a:p>
      </dgm:t>
    </dgm:pt>
    <dgm:pt modelId="{4BB04E42-1E2B-4490-81E7-0B1C0C5F2B90}" type="parTrans" cxnId="{A8F51C0D-A3E5-49F1-9BD1-8845528CF751}">
      <dgm:prSet/>
      <dgm:spPr/>
      <dgm:t>
        <a:bodyPr/>
        <a:lstStyle/>
        <a:p>
          <a:endParaRPr lang="en-US"/>
        </a:p>
      </dgm:t>
    </dgm:pt>
    <dgm:pt modelId="{6C68C625-0E9F-466F-9854-D651C7EE5FB7}" type="sibTrans" cxnId="{A8F51C0D-A3E5-49F1-9BD1-8845528CF751}">
      <dgm:prSet/>
      <dgm:spPr/>
      <dgm:t>
        <a:bodyPr/>
        <a:lstStyle/>
        <a:p>
          <a:endParaRPr lang="en-US"/>
        </a:p>
      </dgm:t>
    </dgm:pt>
    <dgm:pt modelId="{08F2EE7A-301D-42DD-9498-9838463B9FCF}">
      <dgm:prSet phldrT="[Text]"/>
      <dgm:spPr/>
      <dgm:t>
        <a:bodyPr/>
        <a:lstStyle/>
        <a:p>
          <a:r>
            <a:rPr lang="en-US" dirty="0" smtClean="0"/>
            <a:t>Bush tax cuts</a:t>
          </a:r>
          <a:endParaRPr lang="en-US" dirty="0"/>
        </a:p>
      </dgm:t>
    </dgm:pt>
    <dgm:pt modelId="{CB16290C-E363-445A-9D1C-75E121040563}" type="parTrans" cxnId="{2A040152-297A-420E-881B-C7D6B75F7574}">
      <dgm:prSet/>
      <dgm:spPr/>
      <dgm:t>
        <a:bodyPr/>
        <a:lstStyle/>
        <a:p>
          <a:endParaRPr lang="en-US"/>
        </a:p>
      </dgm:t>
    </dgm:pt>
    <dgm:pt modelId="{E2397CE1-268A-4221-9E4A-6F24CC8E8BFF}" type="sibTrans" cxnId="{2A040152-297A-420E-881B-C7D6B75F7574}">
      <dgm:prSet/>
      <dgm:spPr/>
      <dgm:t>
        <a:bodyPr/>
        <a:lstStyle/>
        <a:p>
          <a:endParaRPr lang="en-US"/>
        </a:p>
      </dgm:t>
    </dgm:pt>
    <dgm:pt modelId="{BCF73AD0-2559-4560-B597-01ED5ECE1901}">
      <dgm:prSet phldrT="[Text]"/>
      <dgm:spPr/>
      <dgm:t>
        <a:bodyPr/>
        <a:lstStyle/>
        <a:p>
          <a:r>
            <a:rPr lang="en-US" dirty="0" smtClean="0"/>
            <a:t>Alternative minimum tax</a:t>
          </a:r>
          <a:endParaRPr lang="en-US" dirty="0"/>
        </a:p>
      </dgm:t>
    </dgm:pt>
    <dgm:pt modelId="{9018B1E9-3F8A-46A6-B276-28A3DD7F57D3}" type="parTrans" cxnId="{8A7C1FC7-52A4-4C31-A576-76C271D32986}">
      <dgm:prSet/>
      <dgm:spPr/>
      <dgm:t>
        <a:bodyPr/>
        <a:lstStyle/>
        <a:p>
          <a:endParaRPr lang="en-US"/>
        </a:p>
      </dgm:t>
    </dgm:pt>
    <dgm:pt modelId="{A09E5A0A-9DA4-4454-A462-92BEA86A1591}" type="sibTrans" cxnId="{8A7C1FC7-52A4-4C31-A576-76C271D32986}">
      <dgm:prSet/>
      <dgm:spPr/>
      <dgm:t>
        <a:bodyPr/>
        <a:lstStyle/>
        <a:p>
          <a:endParaRPr lang="en-US"/>
        </a:p>
      </dgm:t>
    </dgm:pt>
    <dgm:pt modelId="{3C13E76C-73A8-45CC-A777-55A922467817}" type="pres">
      <dgm:prSet presAssocID="{4C87CC44-6D8E-49A8-AC75-904DB530B6AB}" presName="linear" presStyleCnt="0">
        <dgm:presLayoutVars>
          <dgm:animLvl val="lvl"/>
          <dgm:resizeHandles val="exact"/>
        </dgm:presLayoutVars>
      </dgm:prSet>
      <dgm:spPr/>
    </dgm:pt>
    <dgm:pt modelId="{4DAB28B4-DBBF-4D0E-8623-443FF418F93A}" type="pres">
      <dgm:prSet presAssocID="{46117856-B150-442E-9435-0FCBB47F5D8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3929F-DB09-4021-A589-CA91B5565B42}" type="pres">
      <dgm:prSet presAssocID="{1DBC378E-8C91-49A7-B146-4AC5065DA6CA}" presName="spacer" presStyleCnt="0"/>
      <dgm:spPr/>
    </dgm:pt>
    <dgm:pt modelId="{17D1711D-C4E0-4867-A019-5EA9E1DB2CDF}" type="pres">
      <dgm:prSet presAssocID="{EB148ED2-4FE7-4CDB-B958-9778CC46161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8FE5C-D5F5-4F44-B68B-214156CB69D2}" type="pres">
      <dgm:prSet presAssocID="{6C68C625-0E9F-466F-9854-D651C7EE5FB7}" presName="spacer" presStyleCnt="0"/>
      <dgm:spPr/>
    </dgm:pt>
    <dgm:pt modelId="{F8D6F1DD-5692-4F66-9930-9B6BB4C66BEC}" type="pres">
      <dgm:prSet presAssocID="{08F2EE7A-301D-42DD-9498-9838463B9FC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4E179-4F48-4554-94B3-2AF7D8037833}" type="pres">
      <dgm:prSet presAssocID="{E2397CE1-268A-4221-9E4A-6F24CC8E8BFF}" presName="spacer" presStyleCnt="0"/>
      <dgm:spPr/>
    </dgm:pt>
    <dgm:pt modelId="{F699E013-C04D-444D-980F-B112CF980DD0}" type="pres">
      <dgm:prSet presAssocID="{BCF73AD0-2559-4560-B597-01ED5ECE190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3E69594-94B8-46FC-9A29-7EF0392C3C17}" type="presOf" srcId="{EB148ED2-4FE7-4CDB-B958-9778CC46161E}" destId="{17D1711D-C4E0-4867-A019-5EA9E1DB2CDF}" srcOrd="0" destOrd="0" presId="urn:microsoft.com/office/officeart/2005/8/layout/vList2"/>
    <dgm:cxn modelId="{2A040152-297A-420E-881B-C7D6B75F7574}" srcId="{4C87CC44-6D8E-49A8-AC75-904DB530B6AB}" destId="{08F2EE7A-301D-42DD-9498-9838463B9FCF}" srcOrd="2" destOrd="0" parTransId="{CB16290C-E363-445A-9D1C-75E121040563}" sibTransId="{E2397CE1-268A-4221-9E4A-6F24CC8E8BFF}"/>
    <dgm:cxn modelId="{A8F51C0D-A3E5-49F1-9BD1-8845528CF751}" srcId="{4C87CC44-6D8E-49A8-AC75-904DB530B6AB}" destId="{EB148ED2-4FE7-4CDB-B958-9778CC46161E}" srcOrd="1" destOrd="0" parTransId="{4BB04E42-1E2B-4490-81E7-0B1C0C5F2B90}" sibTransId="{6C68C625-0E9F-466F-9854-D651C7EE5FB7}"/>
    <dgm:cxn modelId="{120C201D-FD7B-4465-8C4E-D6B699824BBC}" type="presOf" srcId="{BCF73AD0-2559-4560-B597-01ED5ECE1901}" destId="{F699E013-C04D-444D-980F-B112CF980DD0}" srcOrd="0" destOrd="0" presId="urn:microsoft.com/office/officeart/2005/8/layout/vList2"/>
    <dgm:cxn modelId="{992C6794-F2D5-4F33-8B04-85F151065ACE}" type="presOf" srcId="{4C87CC44-6D8E-49A8-AC75-904DB530B6AB}" destId="{3C13E76C-73A8-45CC-A777-55A922467817}" srcOrd="0" destOrd="0" presId="urn:microsoft.com/office/officeart/2005/8/layout/vList2"/>
    <dgm:cxn modelId="{8A7C1FC7-52A4-4C31-A576-76C271D32986}" srcId="{4C87CC44-6D8E-49A8-AC75-904DB530B6AB}" destId="{BCF73AD0-2559-4560-B597-01ED5ECE1901}" srcOrd="3" destOrd="0" parTransId="{9018B1E9-3F8A-46A6-B276-28A3DD7F57D3}" sibTransId="{A09E5A0A-9DA4-4454-A462-92BEA86A1591}"/>
    <dgm:cxn modelId="{796F110F-B932-44AC-91C5-31C466AB6C49}" type="presOf" srcId="{08F2EE7A-301D-42DD-9498-9838463B9FCF}" destId="{F8D6F1DD-5692-4F66-9930-9B6BB4C66BEC}" srcOrd="0" destOrd="0" presId="urn:microsoft.com/office/officeart/2005/8/layout/vList2"/>
    <dgm:cxn modelId="{CD5C4222-AC6B-4F94-85E9-26EC83B24D08}" srcId="{4C87CC44-6D8E-49A8-AC75-904DB530B6AB}" destId="{46117856-B150-442E-9435-0FCBB47F5D8E}" srcOrd="0" destOrd="0" parTransId="{EE7A12FA-A4FB-4EBC-A6C4-2EC6F7D6D46D}" sibTransId="{1DBC378E-8C91-49A7-B146-4AC5065DA6CA}"/>
    <dgm:cxn modelId="{2F0292E0-4875-4869-8D05-EF91D4EB76E7}" type="presOf" srcId="{46117856-B150-442E-9435-0FCBB47F5D8E}" destId="{4DAB28B4-DBBF-4D0E-8623-443FF418F93A}" srcOrd="0" destOrd="0" presId="urn:microsoft.com/office/officeart/2005/8/layout/vList2"/>
    <dgm:cxn modelId="{F1705000-B841-41BE-B695-A40B44B8BF83}" type="presParOf" srcId="{3C13E76C-73A8-45CC-A777-55A922467817}" destId="{4DAB28B4-DBBF-4D0E-8623-443FF418F93A}" srcOrd="0" destOrd="0" presId="urn:microsoft.com/office/officeart/2005/8/layout/vList2"/>
    <dgm:cxn modelId="{1C4F64B7-688D-47DE-9DA1-6F7C447A6C7F}" type="presParOf" srcId="{3C13E76C-73A8-45CC-A777-55A922467817}" destId="{4323929F-DB09-4021-A589-CA91B5565B42}" srcOrd="1" destOrd="0" presId="urn:microsoft.com/office/officeart/2005/8/layout/vList2"/>
    <dgm:cxn modelId="{2AC3C862-B2DA-4F2B-8EDD-54F1EED92656}" type="presParOf" srcId="{3C13E76C-73A8-45CC-A777-55A922467817}" destId="{17D1711D-C4E0-4867-A019-5EA9E1DB2CDF}" srcOrd="2" destOrd="0" presId="urn:microsoft.com/office/officeart/2005/8/layout/vList2"/>
    <dgm:cxn modelId="{89519A1F-D6DB-47FE-880A-571E28DC82D2}" type="presParOf" srcId="{3C13E76C-73A8-45CC-A777-55A922467817}" destId="{E238FE5C-D5F5-4F44-B68B-214156CB69D2}" srcOrd="3" destOrd="0" presId="urn:microsoft.com/office/officeart/2005/8/layout/vList2"/>
    <dgm:cxn modelId="{7563D7AF-CF97-45DD-8465-B53D44F917E1}" type="presParOf" srcId="{3C13E76C-73A8-45CC-A777-55A922467817}" destId="{F8D6F1DD-5692-4F66-9930-9B6BB4C66BEC}" srcOrd="4" destOrd="0" presId="urn:microsoft.com/office/officeart/2005/8/layout/vList2"/>
    <dgm:cxn modelId="{75E22E29-A6FE-4A62-A70E-498A63EC1C7C}" type="presParOf" srcId="{3C13E76C-73A8-45CC-A777-55A922467817}" destId="{ED94E179-4F48-4554-94B3-2AF7D8037833}" srcOrd="5" destOrd="0" presId="urn:microsoft.com/office/officeart/2005/8/layout/vList2"/>
    <dgm:cxn modelId="{9A210D6A-3A7E-455B-9B27-97BFFC0F50AB}" type="presParOf" srcId="{3C13E76C-73A8-45CC-A777-55A922467817}" destId="{F699E013-C04D-444D-980F-B112CF980D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B28B4-DBBF-4D0E-8623-443FF418F93A}">
      <dsp:nvSpPr>
        <dsp:cNvPr id="0" name=""/>
        <dsp:cNvSpPr/>
      </dsp:nvSpPr>
      <dsp:spPr>
        <a:xfrm>
          <a:off x="0" y="12919"/>
          <a:ext cx="6781800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Budget sequester</a:t>
          </a:r>
          <a:endParaRPr lang="en-US" sz="3900" kern="1200" dirty="0"/>
        </a:p>
      </dsp:txBody>
      <dsp:txXfrm>
        <a:off x="44549" y="57468"/>
        <a:ext cx="6692702" cy="823502"/>
      </dsp:txXfrm>
    </dsp:sp>
    <dsp:sp modelId="{17D1711D-C4E0-4867-A019-5EA9E1DB2CDF}">
      <dsp:nvSpPr>
        <dsp:cNvPr id="0" name=""/>
        <dsp:cNvSpPr/>
      </dsp:nvSpPr>
      <dsp:spPr>
        <a:xfrm>
          <a:off x="0" y="1037839"/>
          <a:ext cx="6781800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The debt ceiling</a:t>
          </a:r>
          <a:endParaRPr lang="en-US" sz="3900" kern="1200" dirty="0"/>
        </a:p>
      </dsp:txBody>
      <dsp:txXfrm>
        <a:off x="44549" y="1082388"/>
        <a:ext cx="6692702" cy="823502"/>
      </dsp:txXfrm>
    </dsp:sp>
    <dsp:sp modelId="{F8D6F1DD-5692-4F66-9930-9B6BB4C66BEC}">
      <dsp:nvSpPr>
        <dsp:cNvPr id="0" name=""/>
        <dsp:cNvSpPr/>
      </dsp:nvSpPr>
      <dsp:spPr>
        <a:xfrm>
          <a:off x="0" y="2062759"/>
          <a:ext cx="6781800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Bush tax cuts</a:t>
          </a:r>
          <a:endParaRPr lang="en-US" sz="3900" kern="1200" dirty="0"/>
        </a:p>
      </dsp:txBody>
      <dsp:txXfrm>
        <a:off x="44549" y="2107308"/>
        <a:ext cx="6692702" cy="823502"/>
      </dsp:txXfrm>
    </dsp:sp>
    <dsp:sp modelId="{F699E013-C04D-444D-980F-B112CF980DD0}">
      <dsp:nvSpPr>
        <dsp:cNvPr id="0" name=""/>
        <dsp:cNvSpPr/>
      </dsp:nvSpPr>
      <dsp:spPr>
        <a:xfrm>
          <a:off x="0" y="3087679"/>
          <a:ext cx="6781800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Alternative minimum tax</a:t>
          </a:r>
          <a:endParaRPr lang="en-US" sz="3900" kern="1200" dirty="0"/>
        </a:p>
      </dsp:txBody>
      <dsp:txXfrm>
        <a:off x="44549" y="3132228"/>
        <a:ext cx="6692702" cy="823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0.02083</cdr:x>
      <cdr:y>0</cdr:y>
    </cdr:from>
    <cdr:to>
      <cdr:x>0.125</cdr:x>
      <cdr:y>0.08092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" y="-1600200"/>
          <a:ext cx="762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20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0.78704</cdr:x>
      <cdr:y>0.53405</cdr:y>
    </cdr:from>
    <cdr:to>
      <cdr:x>0.97222</cdr:x>
      <cdr:y>0.67132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6477000" y="2514600"/>
          <a:ext cx="152400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In Millions of Dollars</a:t>
          </a:r>
          <a:endParaRPr lang="en-US" dirty="0"/>
        </a:p>
      </cdr:txBody>
    </cdr:sp>
  </cdr:relSizeAnchor>
  <cdr:relSizeAnchor xmlns:cdr="http://schemas.openxmlformats.org/drawingml/2006/chartDrawing">
    <cdr:from>
      <cdr:x>0</cdr:x>
      <cdr:y>0.92156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800" y="6186323"/>
          <a:ext cx="91440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Total Dem spending: $452.0 million     Total </a:t>
          </a:r>
          <a:r>
            <a:rPr lang="en-US" dirty="0" err="1" smtClean="0"/>
            <a:t>Repub</a:t>
          </a:r>
          <a:r>
            <a:rPr lang="en-US" dirty="0" smtClean="0"/>
            <a:t> spending: $605.2 million</a:t>
          </a:r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0.24659</cdr:x>
      <cdr:y>0.41848</cdr:y>
    </cdr:from>
    <cdr:to>
      <cdr:x>0.49296</cdr:x>
      <cdr:y>0.54769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1955" y="1913304"/>
          <a:ext cx="1270798" cy="590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Women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0.57159</cdr:x>
      <cdr:y>0.36667</cdr:y>
    </cdr:from>
    <cdr:to>
      <cdr:x>0.78833</cdr:x>
      <cdr:y>0.49587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69246" y="1676400"/>
          <a:ext cx="936308" cy="590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Men</a:t>
          </a:r>
          <a:endParaRPr lang="en-US" sz="2000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0.53945</cdr:x>
      <cdr:y>0.37208</cdr:y>
    </cdr:from>
    <cdr:to>
      <cdr:x>0.85346</cdr:x>
      <cdr:y>0.46914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63615" y="1752600"/>
          <a:ext cx="1143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Obama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0.15566</cdr:x>
      <cdr:y>0.38286</cdr:y>
    </cdr:from>
    <cdr:to>
      <cdr:x>0.46967</cdr:x>
      <cdr:y>0.47992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66615" y="1803400"/>
          <a:ext cx="1143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Romney</a:t>
          </a:r>
          <a:endParaRPr lang="en-US" sz="2000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0.54348</cdr:x>
      <cdr:y>0.36667</cdr:y>
    </cdr:from>
    <cdr:to>
      <cdr:x>0.86957</cdr:x>
      <cdr:y>0.46667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0" y="1676400"/>
          <a:ext cx="1143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Obama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0.15217</cdr:x>
      <cdr:y>0.36667</cdr:y>
    </cdr:from>
    <cdr:to>
      <cdr:x>0.52381</cdr:x>
      <cdr:y>0.46667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87017" y="1676400"/>
          <a:ext cx="1189383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Romney</a:t>
          </a:r>
          <a:endParaRPr lang="en-US" sz="2000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0.51363</cdr:x>
      <cdr:y>0.40185</cdr:y>
    </cdr:from>
    <cdr:to>
      <cdr:x>0.86536</cdr:x>
      <cdr:y>0.50232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0" y="1828800"/>
          <a:ext cx="1043609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Obama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0.15409</cdr:x>
      <cdr:y>0.30139</cdr:y>
    </cdr:from>
    <cdr:to>
      <cdr:x>0.55495</cdr:x>
      <cdr:y>0.40185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57200" y="1371600"/>
          <a:ext cx="1189383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Romney</a:t>
          </a:r>
          <a:endParaRPr lang="en-US" sz="2000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0.09244</cdr:x>
      <cdr:y>0.6339</cdr:y>
    </cdr:from>
    <cdr:to>
      <cdr:x>0.16807</cdr:x>
      <cdr:y>0.73955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200" y="2743200"/>
          <a:ext cx="685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0.07563</cdr:x>
      <cdr:y>0.63823</cdr:y>
    </cdr:from>
    <cdr:to>
      <cdr:x>0.15966</cdr:x>
      <cdr:y>0.74388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5800" y="2761957"/>
          <a:ext cx="762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11%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0.18487</cdr:x>
      <cdr:y>0.63823</cdr:y>
    </cdr:from>
    <cdr:to>
      <cdr:x>0.26891</cdr:x>
      <cdr:y>0.74388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76400" y="2761957"/>
          <a:ext cx="762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16%</a:t>
          </a:r>
          <a:endParaRPr lang="en-US" sz="20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4AC25-A272-4E98-AFCD-0F05F63B7323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D340F-3EC5-448B-A188-4448E851A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2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0447-439F-4AB1-87EC-180C79C838EB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9DB45E-3EC8-441E-8B86-C1F16B1F65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0447-439F-4AB1-87EC-180C79C838EB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45E-3EC8-441E-8B86-C1F16B1F6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0447-439F-4AB1-87EC-180C79C838EB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45E-3EC8-441E-8B86-C1F16B1F6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0447-439F-4AB1-87EC-180C79C838EB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45E-3EC8-441E-8B86-C1F16B1F6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0447-439F-4AB1-87EC-180C79C838EB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45E-3EC8-441E-8B86-C1F16B1F6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0447-439F-4AB1-87EC-180C79C838EB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45E-3EC8-441E-8B86-C1F16B1F65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0447-439F-4AB1-87EC-180C79C838EB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45E-3EC8-441E-8B86-C1F16B1F65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0447-439F-4AB1-87EC-180C79C838EB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45E-3EC8-441E-8B86-C1F16B1F6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0447-439F-4AB1-87EC-180C79C838EB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45E-3EC8-441E-8B86-C1F16B1F6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0447-439F-4AB1-87EC-180C79C838EB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45E-3EC8-441E-8B86-C1F16B1F6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0447-439F-4AB1-87EC-180C79C838EB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45E-3EC8-441E-8B86-C1F16B1F6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5EA0447-439F-4AB1-87EC-180C79C838EB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9DB45E-3EC8-441E-8B86-C1F16B1F65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62000"/>
            <a:ext cx="7315200" cy="2595025"/>
          </a:xfrm>
        </p:spPr>
        <p:txBody>
          <a:bodyPr/>
          <a:lstStyle/>
          <a:p>
            <a:r>
              <a:rPr lang="en-US" dirty="0" smtClean="0"/>
              <a:t>The Tipping Point 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1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The Electorate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338099"/>
              </p:ext>
            </p:extLst>
          </p:nvPr>
        </p:nvGraphicFramePr>
        <p:xfrm>
          <a:off x="23446" y="2286000"/>
          <a:ext cx="431995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85288674"/>
              </p:ext>
            </p:extLst>
          </p:nvPr>
        </p:nvGraphicFramePr>
        <p:xfrm>
          <a:off x="4800600" y="2362200"/>
          <a:ext cx="434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92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The Obama Coalition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836468"/>
              </p:ext>
            </p:extLst>
          </p:nvPr>
        </p:nvGraphicFramePr>
        <p:xfrm>
          <a:off x="-152399" y="2147668"/>
          <a:ext cx="3352800" cy="471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2242602"/>
              </p:ext>
            </p:extLst>
          </p:nvPr>
        </p:nvGraphicFramePr>
        <p:xfrm>
          <a:off x="3048000" y="2057400"/>
          <a:ext cx="3200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643265523"/>
              </p:ext>
            </p:extLst>
          </p:nvPr>
        </p:nvGraphicFramePr>
        <p:xfrm>
          <a:off x="5791200" y="2286000"/>
          <a:ext cx="3348110" cy="4550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37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Vote By Race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502907"/>
              </p:ext>
            </p:extLst>
          </p:nvPr>
        </p:nvGraphicFramePr>
        <p:xfrm>
          <a:off x="914400" y="1905000"/>
          <a:ext cx="7315200" cy="440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70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757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Coalition Of The Ascendant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589098"/>
              </p:ext>
            </p:extLst>
          </p:nvPr>
        </p:nvGraphicFramePr>
        <p:xfrm>
          <a:off x="0" y="1981200"/>
          <a:ext cx="9067800" cy="432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2926080" y="4754880"/>
            <a:ext cx="7620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19%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114800" y="4740812"/>
            <a:ext cx="7620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21</a:t>
            </a:r>
            <a:r>
              <a:rPr lang="en-US" sz="2000" dirty="0" smtClean="0">
                <a:solidFill>
                  <a:schemeClr val="tx1"/>
                </a:solidFill>
              </a:rPr>
              <a:t>%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486400" y="4740812"/>
            <a:ext cx="7620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24</a:t>
            </a:r>
            <a:r>
              <a:rPr lang="en-US" sz="2000" dirty="0" smtClean="0">
                <a:solidFill>
                  <a:schemeClr val="tx1"/>
                </a:solidFill>
              </a:rPr>
              <a:t>%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629400" y="4740812"/>
            <a:ext cx="7620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26</a:t>
            </a:r>
            <a:r>
              <a:rPr lang="en-US" sz="2000" dirty="0" smtClean="0">
                <a:solidFill>
                  <a:schemeClr val="tx1"/>
                </a:solidFill>
              </a:rPr>
              <a:t>%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The Growing Dem Base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984634"/>
              </p:ext>
            </p:extLst>
          </p:nvPr>
        </p:nvGraphicFramePr>
        <p:xfrm>
          <a:off x="381000" y="1828800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87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757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Voting Habits By Food Chain</a:t>
            </a:r>
            <a:endParaRPr lang="en-US" dirty="0"/>
          </a:p>
        </p:txBody>
      </p:sp>
      <p:pic>
        <p:nvPicPr>
          <p:cNvPr id="4" name="Picture 2" descr="C:\Users\rwilson\Desktop\Restaurant bubb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0400" y="35814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Repubs</a:t>
            </a:r>
            <a:r>
              <a:rPr lang="en-US" dirty="0" smtClean="0"/>
              <a:t> Eat At: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Cracker Barrel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Chick-</a:t>
            </a:r>
            <a:r>
              <a:rPr lang="en-US" dirty="0" err="1" smtClean="0"/>
              <a:t>fil</a:t>
            </a:r>
            <a:r>
              <a:rPr lang="en-US" dirty="0" smtClean="0"/>
              <a:t>-A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Arby’s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Macaroni Grill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2286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Dems Eat At: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Popeyes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Whole Foods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White Castle</a:t>
            </a:r>
          </a:p>
        </p:txBody>
      </p:sp>
    </p:spTree>
    <p:extLst>
      <p:ext uri="{BB962C8B-B14F-4D97-AF65-F5344CB8AC3E}">
        <p14:creationId xmlns:p14="http://schemas.microsoft.com/office/powerpoint/2010/main" val="41389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757"/>
            <a:ext cx="7924800" cy="1154097"/>
          </a:xfrm>
        </p:spPr>
        <p:txBody>
          <a:bodyPr>
            <a:normAutofit/>
          </a:bodyPr>
          <a:lstStyle/>
          <a:p>
            <a:r>
              <a:rPr lang="en-US" dirty="0" smtClean="0"/>
              <a:t>Voting Habits By Beer Preference</a:t>
            </a:r>
            <a:endParaRPr lang="en-US" dirty="0"/>
          </a:p>
        </p:txBody>
      </p:sp>
      <p:pic>
        <p:nvPicPr>
          <p:cNvPr id="4" name="Picture 2" descr="beer 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523999"/>
            <a:ext cx="6629399" cy="47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7998" y="3671668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Repubs</a:t>
            </a:r>
            <a:r>
              <a:rPr lang="en-US" dirty="0" smtClean="0"/>
              <a:t> drink: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Michelob Ultra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Leinenkugel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Coors Light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Miller Light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3309" y="2129604"/>
            <a:ext cx="2290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Dems drink: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Microbrews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Heineken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Sierra Nevada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Corona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Voting Habits By Favorite Sport</a:t>
            </a:r>
            <a:endParaRPr lang="en-US" dirty="0"/>
          </a:p>
        </p:txBody>
      </p:sp>
      <p:pic>
        <p:nvPicPr>
          <p:cNvPr id="2050" name="Picture 2" descr="http://assets.nationaljournal.com/sport1b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71600"/>
            <a:ext cx="7061200" cy="52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2108" y="18288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Dems Watch: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NBA/WNBA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Tennis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Soccer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WWE?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92108" y="36576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Repubs</a:t>
            </a:r>
            <a:r>
              <a:rPr lang="en-US" dirty="0" smtClean="0"/>
              <a:t> Watch: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PGA/LPGA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College football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NASCAR</a:t>
            </a:r>
          </a:p>
        </p:txBody>
      </p:sp>
    </p:spTree>
    <p:extLst>
      <p:ext uri="{BB962C8B-B14F-4D97-AF65-F5344CB8AC3E}">
        <p14:creationId xmlns:p14="http://schemas.microsoft.com/office/powerpoint/2010/main" val="5069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1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The Senate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3" t="18145" r="14564" b="38609"/>
          <a:stretch/>
        </p:blipFill>
        <p:spPr bwMode="auto">
          <a:xfrm>
            <a:off x="1143000" y="1295399"/>
            <a:ext cx="7143750" cy="467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112</a:t>
            </a:r>
            <a:r>
              <a:rPr lang="en-US" baseline="30000" dirty="0" smtClean="0"/>
              <a:t>th</a:t>
            </a:r>
            <a:r>
              <a:rPr lang="en-US" dirty="0" smtClean="0"/>
              <a:t> Congress: 51D, 47R, 2I           113</a:t>
            </a:r>
            <a:r>
              <a:rPr lang="en-US" baseline="30000" dirty="0" smtClean="0"/>
              <a:t>th</a:t>
            </a:r>
            <a:r>
              <a:rPr lang="en-US" dirty="0" smtClean="0"/>
              <a:t> Congress: 53D, 45R, 2I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The House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2" t="33417" r="10175" b="30746"/>
          <a:stretch/>
        </p:blipFill>
        <p:spPr bwMode="auto">
          <a:xfrm>
            <a:off x="457200" y="1828800"/>
            <a:ext cx="810228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24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112</a:t>
            </a:r>
            <a:r>
              <a:rPr lang="en-US" baseline="30000" dirty="0" smtClean="0"/>
              <a:t>th</a:t>
            </a:r>
            <a:r>
              <a:rPr lang="en-US" dirty="0" smtClean="0"/>
              <a:t> Congress: 240R, 190D, 5 vacancies     113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Congress: 234R, 194D, 7 uncalled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8" t="14819" r="52892" b="32107"/>
          <a:stretch/>
        </p:blipFill>
        <p:spPr bwMode="auto">
          <a:xfrm>
            <a:off x="1066800" y="1266092"/>
            <a:ext cx="7270956" cy="517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05400" y="1261403"/>
            <a:ext cx="1981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4157" y="5293555"/>
            <a:ext cx="3136490" cy="10536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0" y="5105400"/>
            <a:ext cx="1981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5293555"/>
            <a:ext cx="1981200" cy="4953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58342" y="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The 2012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Fiscal Cliff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3880578"/>
              </p:ext>
            </p:extLst>
          </p:nvPr>
        </p:nvGraphicFramePr>
        <p:xfrm>
          <a:off x="1219200" y="2209800"/>
          <a:ext cx="67818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1403866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What’s at stake: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32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How Do We Back Away?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90600" y="1600200"/>
            <a:ext cx="7696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1828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Punt: Let the 113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clean up the mess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974834" y="3200400"/>
            <a:ext cx="7696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8483" y="3517612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Hail Mary: A grand bargain in a lame duck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998483" y="4800600"/>
            <a:ext cx="7696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51485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End-Around: Dems gamble on taxes?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520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3" grpId="0" animBg="1"/>
      <p:bldP spid="14" grpId="0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Obama’s Margin By State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577750"/>
              </p:ext>
            </p:extLst>
          </p:nvPr>
        </p:nvGraphicFramePr>
        <p:xfrm>
          <a:off x="609600" y="19050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86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Path To 270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568071"/>
              </p:ext>
            </p:extLst>
          </p:nvPr>
        </p:nvGraphicFramePr>
        <p:xfrm>
          <a:off x="914400" y="2133600"/>
          <a:ext cx="7315200" cy="417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1066800" y="4648200"/>
            <a:ext cx="3581400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496466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272 electoral votes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Direction Of The Country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594021"/>
              </p:ext>
            </p:extLst>
          </p:nvPr>
        </p:nvGraphicFramePr>
        <p:xfrm>
          <a:off x="152400" y="1600200"/>
          <a:ext cx="8763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4419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43%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251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Obama And The Economy</a:t>
            </a:r>
            <a:endParaRPr lang="en-US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044382"/>
              </p:ext>
            </p:extLst>
          </p:nvPr>
        </p:nvGraphicFramePr>
        <p:xfrm>
          <a:off x="304800" y="1371600"/>
          <a:ext cx="8534400" cy="517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75183874"/>
              </p:ext>
            </p:extLst>
          </p:nvPr>
        </p:nvGraphicFramePr>
        <p:xfrm>
          <a:off x="6172200" y="3657600"/>
          <a:ext cx="259080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24600" y="2895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 the economy recovering?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NBC News/Wall Street 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Total Ad Spending By Group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54340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53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Ad Spending By State</a:t>
            </a:r>
            <a:endParaRPr lang="en-US" dirty="0"/>
          </a:p>
        </p:txBody>
      </p:sp>
      <p:pic>
        <p:nvPicPr>
          <p:cNvPr id="3075" name="Picture 3" descr="C:\Users\rwilson\AppData\Local\Microsoft\Windows\Temporary Internet Files\Content.IE5\7O0N1CXS\MC90001347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019392" cy="461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3002542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$85M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314443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$214M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4419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FL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$201M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360830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$165M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301796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NV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$65M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2459504"/>
            <a:ext cx="9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WI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$55M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8579" y="3017994"/>
            <a:ext cx="83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IA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$77M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3028" y="2356211"/>
            <a:ext cx="83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NH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$48M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The Electorate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86692"/>
              </p:ext>
            </p:extLst>
          </p:nvPr>
        </p:nvGraphicFramePr>
        <p:xfrm>
          <a:off x="4688" y="2133600"/>
          <a:ext cx="4719711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71755665"/>
              </p:ext>
            </p:extLst>
          </p:nvPr>
        </p:nvGraphicFramePr>
        <p:xfrm>
          <a:off x="4724400" y="2137898"/>
          <a:ext cx="4267200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32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308</TotalTime>
  <Words>325</Words>
  <Application>Microsoft Office PowerPoint</Application>
  <PresentationFormat>On-screen Show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Perspective</vt:lpstr>
      <vt:lpstr>The Tipping Point Election</vt:lpstr>
      <vt:lpstr>The 2012 Map</vt:lpstr>
      <vt:lpstr>Obama’s Margin By State</vt:lpstr>
      <vt:lpstr>The Path To 270</vt:lpstr>
      <vt:lpstr>Direction Of The Country</vt:lpstr>
      <vt:lpstr>Obama And The Economy</vt:lpstr>
      <vt:lpstr>Total Ad Spending By Group</vt:lpstr>
      <vt:lpstr>Ad Spending By State</vt:lpstr>
      <vt:lpstr>The Electorate</vt:lpstr>
      <vt:lpstr>The Electorate</vt:lpstr>
      <vt:lpstr>The Obama Coalition</vt:lpstr>
      <vt:lpstr>Vote By Race</vt:lpstr>
      <vt:lpstr>Coalition Of The Ascendant</vt:lpstr>
      <vt:lpstr>The Growing Dem Base</vt:lpstr>
      <vt:lpstr>Voting Habits By Food Chain</vt:lpstr>
      <vt:lpstr>Voting Habits By Beer Preference</vt:lpstr>
      <vt:lpstr>Voting Habits By Favorite Sport</vt:lpstr>
      <vt:lpstr>The Senate</vt:lpstr>
      <vt:lpstr>The House</vt:lpstr>
      <vt:lpstr>The Fiscal Cliff</vt:lpstr>
      <vt:lpstr>How Do We Back Away?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Tipping Point Election</dc:title>
  <dc:creator>Wilson, Reid</dc:creator>
  <cp:lastModifiedBy>Wilson, Reid</cp:lastModifiedBy>
  <cp:revision>19</cp:revision>
  <dcterms:created xsi:type="dcterms:W3CDTF">2012-11-09T11:47:23Z</dcterms:created>
  <dcterms:modified xsi:type="dcterms:W3CDTF">2012-11-09T16:55:40Z</dcterms:modified>
</cp:coreProperties>
</file>