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6" r:id="rId1"/>
    <p:sldMasterId id="2147483733" r:id="rId2"/>
  </p:sldMasterIdLst>
  <p:notesMasterIdLst>
    <p:notesMasterId r:id="rId42"/>
  </p:notesMasterIdLst>
  <p:handoutMasterIdLst>
    <p:handoutMasterId r:id="rId43"/>
  </p:handoutMasterIdLst>
  <p:sldIdLst>
    <p:sldId id="357" r:id="rId3"/>
    <p:sldId id="760" r:id="rId4"/>
    <p:sldId id="743" r:id="rId5"/>
    <p:sldId id="757" r:id="rId6"/>
    <p:sldId id="744" r:id="rId7"/>
    <p:sldId id="745" r:id="rId8"/>
    <p:sldId id="746" r:id="rId9"/>
    <p:sldId id="758" r:id="rId10"/>
    <p:sldId id="747" r:id="rId11"/>
    <p:sldId id="748" r:id="rId12"/>
    <p:sldId id="759" r:id="rId13"/>
    <p:sldId id="749" r:id="rId14"/>
    <p:sldId id="750" r:id="rId15"/>
    <p:sldId id="751" r:id="rId16"/>
    <p:sldId id="752" r:id="rId17"/>
    <p:sldId id="753" r:id="rId18"/>
    <p:sldId id="754" r:id="rId19"/>
    <p:sldId id="755" r:id="rId20"/>
    <p:sldId id="739" r:id="rId21"/>
    <p:sldId id="730" r:id="rId22"/>
    <p:sldId id="731" r:id="rId23"/>
    <p:sldId id="732" r:id="rId24"/>
    <p:sldId id="585" r:id="rId25"/>
    <p:sldId id="586" r:id="rId26"/>
    <p:sldId id="576" r:id="rId27"/>
    <p:sldId id="740" r:id="rId28"/>
    <p:sldId id="588" r:id="rId29"/>
    <p:sldId id="733" r:id="rId30"/>
    <p:sldId id="734" r:id="rId31"/>
    <p:sldId id="735" r:id="rId32"/>
    <p:sldId id="741" r:id="rId33"/>
    <p:sldId id="736" r:id="rId34"/>
    <p:sldId id="737" r:id="rId35"/>
    <p:sldId id="738" r:id="rId36"/>
    <p:sldId id="742" r:id="rId37"/>
    <p:sldId id="729" r:id="rId38"/>
    <p:sldId id="722" r:id="rId39"/>
    <p:sldId id="704" r:id="rId40"/>
    <p:sldId id="756" r:id="rId41"/>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6"/>
    <a:srgbClr val="CC3300"/>
    <a:srgbClr val="003300"/>
    <a:srgbClr val="FFFF00"/>
    <a:srgbClr val="194119"/>
    <a:srgbClr val="0C804B"/>
    <a:srgbClr val="184018"/>
    <a:srgbClr val="094100"/>
    <a:srgbClr val="B4B4B4"/>
    <a:srgbClr val="0C7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6803" autoAdjust="0"/>
  </p:normalViewPr>
  <p:slideViewPr>
    <p:cSldViewPr>
      <p:cViewPr>
        <p:scale>
          <a:sx n="75" d="100"/>
          <a:sy n="75" d="100"/>
        </p:scale>
        <p:origin x="-2064" y="-396"/>
      </p:cViewPr>
      <p:guideLst>
        <p:guide orient="horz" pos="2160"/>
        <p:guide pos="2880"/>
      </p:guideLst>
    </p:cSldViewPr>
  </p:slideViewPr>
  <p:outlineViewPr>
    <p:cViewPr>
      <p:scale>
        <a:sx n="33" d="100"/>
        <a:sy n="33" d="100"/>
      </p:scale>
      <p:origin x="48" y="15894"/>
    </p:cViewPr>
  </p:outlineViewPr>
  <p:notesTextViewPr>
    <p:cViewPr>
      <p:scale>
        <a:sx n="100" d="100"/>
        <a:sy n="100" d="100"/>
      </p:scale>
      <p:origin x="0" y="0"/>
    </p:cViewPr>
  </p:notesTextViewPr>
  <p:sorterViewPr>
    <p:cViewPr>
      <p:scale>
        <a:sx n="100" d="100"/>
        <a:sy n="100" d="100"/>
      </p:scale>
      <p:origin x="0" y="1836"/>
    </p:cViewPr>
  </p:sorterViewPr>
  <p:notesViewPr>
    <p:cSldViewPr>
      <p:cViewPr varScale="1">
        <p:scale>
          <a:sx n="68" d="100"/>
          <a:sy n="68" d="100"/>
        </p:scale>
        <p:origin x="-3336"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19"/>
          </a:xfrm>
          <a:prstGeom prst="rect">
            <a:avLst/>
          </a:prstGeom>
        </p:spPr>
        <p:txBody>
          <a:bodyPr vert="horz" lIns="91611" tIns="45805" rIns="91611" bIns="45805" rtlCol="0"/>
          <a:lstStyle>
            <a:lvl1pPr algn="l">
              <a:defRPr sz="1200"/>
            </a:lvl1pPr>
          </a:lstStyle>
          <a:p>
            <a:r>
              <a:rPr lang="en-US" dirty="0" smtClean="0"/>
              <a:t>Nonprofit Organization Update: 2012 in Review and Hot Topics for 2013</a:t>
            </a:r>
            <a:endParaRPr lang="en-US" dirty="0"/>
          </a:p>
        </p:txBody>
      </p:sp>
      <p:sp>
        <p:nvSpPr>
          <p:cNvPr id="3" name="Date Placeholder 2"/>
          <p:cNvSpPr>
            <a:spLocks noGrp="1"/>
          </p:cNvSpPr>
          <p:nvPr>
            <p:ph type="dt" sz="quarter" idx="1"/>
          </p:nvPr>
        </p:nvSpPr>
        <p:spPr>
          <a:xfrm>
            <a:off x="3936767" y="0"/>
            <a:ext cx="3011699" cy="462119"/>
          </a:xfrm>
          <a:prstGeom prst="rect">
            <a:avLst/>
          </a:prstGeom>
        </p:spPr>
        <p:txBody>
          <a:bodyPr vert="horz" lIns="91611" tIns="45805" rIns="91611" bIns="45805" rtlCol="0"/>
          <a:lstStyle>
            <a:lvl1pPr algn="r">
              <a:defRPr sz="1200"/>
            </a:lvl1pPr>
          </a:lstStyle>
          <a:p>
            <a:r>
              <a:rPr lang="en-US" dirty="0" smtClean="0"/>
              <a:t>January 11, 2013</a:t>
            </a:r>
            <a:endParaRPr lang="en-US" dirty="0"/>
          </a:p>
        </p:txBody>
      </p:sp>
      <p:sp>
        <p:nvSpPr>
          <p:cNvPr id="4" name="Footer Placeholder 3"/>
          <p:cNvSpPr>
            <a:spLocks noGrp="1"/>
          </p:cNvSpPr>
          <p:nvPr>
            <p:ph type="ftr" sz="quarter" idx="2"/>
          </p:nvPr>
        </p:nvSpPr>
        <p:spPr>
          <a:xfrm>
            <a:off x="0" y="8772379"/>
            <a:ext cx="3011699" cy="462119"/>
          </a:xfrm>
          <a:prstGeom prst="rect">
            <a:avLst/>
          </a:prstGeom>
        </p:spPr>
        <p:txBody>
          <a:bodyPr vert="horz" lIns="91611" tIns="45805" rIns="91611" bIns="45805" rtlCol="0" anchor="b"/>
          <a:lstStyle>
            <a:lvl1pPr algn="l">
              <a:defRPr sz="1200"/>
            </a:lvl1pPr>
          </a:lstStyle>
          <a:p>
            <a:r>
              <a:rPr lang="en-US" dirty="0" smtClean="0"/>
              <a:t>Copyright © 2013 Tate &amp; Tryon CPAs and Consultants</a:t>
            </a:r>
            <a:endParaRPr lang="en-US" dirty="0"/>
          </a:p>
        </p:txBody>
      </p:sp>
      <p:sp>
        <p:nvSpPr>
          <p:cNvPr id="5" name="Slide Number Placeholder 4"/>
          <p:cNvSpPr>
            <a:spLocks noGrp="1"/>
          </p:cNvSpPr>
          <p:nvPr>
            <p:ph type="sldNum" sz="quarter" idx="3"/>
          </p:nvPr>
        </p:nvSpPr>
        <p:spPr>
          <a:xfrm>
            <a:off x="3936767" y="8772379"/>
            <a:ext cx="3011699" cy="462119"/>
          </a:xfrm>
          <a:prstGeom prst="rect">
            <a:avLst/>
          </a:prstGeom>
        </p:spPr>
        <p:txBody>
          <a:bodyPr vert="horz" lIns="91611" tIns="45805" rIns="91611" bIns="45805" rtlCol="0" anchor="b"/>
          <a:lstStyle>
            <a:lvl1pPr algn="r">
              <a:defRPr sz="1200"/>
            </a:lvl1pPr>
          </a:lstStyle>
          <a:p>
            <a:fld id="{A78D319E-EA54-4DEC-A800-102B531FE734}" type="slidenum">
              <a:rPr lang="en-US" smtClean="0"/>
              <a:pPr/>
              <a:t>‹#›</a:t>
            </a:fld>
            <a:endParaRPr lang="en-US" dirty="0"/>
          </a:p>
        </p:txBody>
      </p:sp>
    </p:spTree>
    <p:extLst>
      <p:ext uri="{BB962C8B-B14F-4D97-AF65-F5344CB8AC3E}">
        <p14:creationId xmlns:p14="http://schemas.microsoft.com/office/powerpoint/2010/main" val="53758879"/>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0"/>
            <a:ext cx="3012328" cy="462119"/>
          </a:xfrm>
          <a:prstGeom prst="rect">
            <a:avLst/>
          </a:prstGeom>
          <a:noFill/>
          <a:ln w="9525">
            <a:noFill/>
            <a:miter lim="800000"/>
            <a:headEnd/>
            <a:tailEnd/>
          </a:ln>
          <a:effectLst/>
        </p:spPr>
        <p:txBody>
          <a:bodyPr vert="horz" wrap="square" lIns="91611" tIns="45805" rIns="91611" bIns="45805" numCol="1" anchor="t" anchorCtr="0" compatLnSpc="1">
            <a:prstTxWarp prst="textNoShape">
              <a:avLst/>
            </a:prstTxWarp>
          </a:bodyPr>
          <a:lstStyle>
            <a:lvl1pPr algn="l">
              <a:buFontTx/>
              <a:buNone/>
              <a:defRPr sz="1200">
                <a:latin typeface="Arial" charset="0"/>
                <a:cs typeface="Arial" charset="0"/>
              </a:defRPr>
            </a:lvl1pPr>
          </a:lstStyle>
          <a:p>
            <a:pPr>
              <a:defRPr/>
            </a:pPr>
            <a:r>
              <a:rPr lang="en-US" dirty="0" smtClean="0"/>
              <a:t>Nonprofit Organization Update: 2012 in Review and Hot Topics for 2013</a:t>
            </a:r>
            <a:endParaRPr lang="en-US" dirty="0"/>
          </a:p>
        </p:txBody>
      </p:sp>
      <p:sp>
        <p:nvSpPr>
          <p:cNvPr id="7171" name="Rectangle 3"/>
          <p:cNvSpPr>
            <a:spLocks noGrp="1" noChangeArrowheads="1"/>
          </p:cNvSpPr>
          <p:nvPr>
            <p:ph type="dt" idx="1"/>
          </p:nvPr>
        </p:nvSpPr>
        <p:spPr bwMode="auto">
          <a:xfrm>
            <a:off x="3936175" y="0"/>
            <a:ext cx="3012328" cy="462119"/>
          </a:xfrm>
          <a:prstGeom prst="rect">
            <a:avLst/>
          </a:prstGeom>
          <a:noFill/>
          <a:ln w="9525">
            <a:noFill/>
            <a:miter lim="800000"/>
            <a:headEnd/>
            <a:tailEnd/>
          </a:ln>
          <a:effectLst/>
        </p:spPr>
        <p:txBody>
          <a:bodyPr vert="horz" wrap="square" lIns="91611" tIns="45805" rIns="91611" bIns="45805" numCol="1" anchor="t" anchorCtr="0" compatLnSpc="1">
            <a:prstTxWarp prst="textNoShape">
              <a:avLst/>
            </a:prstTxWarp>
          </a:bodyPr>
          <a:lstStyle>
            <a:lvl1pPr algn="r">
              <a:buFontTx/>
              <a:buNone/>
              <a:defRPr sz="1200">
                <a:latin typeface="Arial" charset="0"/>
                <a:cs typeface="Arial" charset="0"/>
              </a:defRPr>
            </a:lvl1pPr>
          </a:lstStyle>
          <a:p>
            <a:pPr>
              <a:defRPr/>
            </a:pPr>
            <a:r>
              <a:rPr lang="en-US" dirty="0" smtClean="0"/>
              <a:t>January 11, 2013</a:t>
            </a:r>
            <a:endParaRPr lang="en-US" dirty="0"/>
          </a:p>
        </p:txBody>
      </p:sp>
      <p:sp>
        <p:nvSpPr>
          <p:cNvPr id="14340"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5638" y="4387768"/>
            <a:ext cx="5558801" cy="4155919"/>
          </a:xfrm>
          <a:prstGeom prst="rect">
            <a:avLst/>
          </a:prstGeom>
          <a:noFill/>
          <a:ln w="9525">
            <a:noFill/>
            <a:miter lim="800000"/>
            <a:headEnd/>
            <a:tailEnd/>
          </a:ln>
          <a:effectLst/>
        </p:spPr>
        <p:txBody>
          <a:bodyPr vert="horz" wrap="square" lIns="91611" tIns="45805" rIns="91611"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2" y="8772380"/>
            <a:ext cx="3012328" cy="462119"/>
          </a:xfrm>
          <a:prstGeom prst="rect">
            <a:avLst/>
          </a:prstGeom>
          <a:noFill/>
          <a:ln w="9525">
            <a:noFill/>
            <a:miter lim="800000"/>
            <a:headEnd/>
            <a:tailEnd/>
          </a:ln>
          <a:effectLst/>
        </p:spPr>
        <p:txBody>
          <a:bodyPr vert="horz" wrap="square" lIns="91611" tIns="45805" rIns="91611" bIns="45805" numCol="1" anchor="b" anchorCtr="0" compatLnSpc="1">
            <a:prstTxWarp prst="textNoShape">
              <a:avLst/>
            </a:prstTxWarp>
          </a:bodyPr>
          <a:lstStyle>
            <a:lvl1pPr algn="l">
              <a:buFontTx/>
              <a:buNone/>
              <a:defRPr sz="1200">
                <a:latin typeface="Arial" charset="0"/>
                <a:cs typeface="Arial" charset="0"/>
              </a:defRPr>
            </a:lvl1pPr>
          </a:lstStyle>
          <a:p>
            <a:pPr>
              <a:defRPr/>
            </a:pPr>
            <a:r>
              <a:rPr lang="en-US" dirty="0" smtClean="0"/>
              <a:t>Copyright © 2013 Tate &amp; Tryon CPAs and Consultants</a:t>
            </a:r>
            <a:endParaRPr lang="en-US" dirty="0"/>
          </a:p>
        </p:txBody>
      </p:sp>
      <p:sp>
        <p:nvSpPr>
          <p:cNvPr id="7175" name="Rectangle 7"/>
          <p:cNvSpPr>
            <a:spLocks noGrp="1" noChangeArrowheads="1"/>
          </p:cNvSpPr>
          <p:nvPr>
            <p:ph type="sldNum" sz="quarter" idx="5"/>
          </p:nvPr>
        </p:nvSpPr>
        <p:spPr bwMode="auto">
          <a:xfrm>
            <a:off x="3936175" y="8772380"/>
            <a:ext cx="3012328" cy="462119"/>
          </a:xfrm>
          <a:prstGeom prst="rect">
            <a:avLst/>
          </a:prstGeom>
          <a:noFill/>
          <a:ln w="9525">
            <a:noFill/>
            <a:miter lim="800000"/>
            <a:headEnd/>
            <a:tailEnd/>
          </a:ln>
          <a:effectLst/>
        </p:spPr>
        <p:txBody>
          <a:bodyPr vert="horz" wrap="square" lIns="91611" tIns="45805" rIns="91611" bIns="45805" numCol="1" anchor="b" anchorCtr="0" compatLnSpc="1">
            <a:prstTxWarp prst="textNoShape">
              <a:avLst/>
            </a:prstTxWarp>
          </a:bodyPr>
          <a:lstStyle>
            <a:lvl1pPr algn="r">
              <a:buFontTx/>
              <a:buNone/>
              <a:defRPr sz="1200">
                <a:latin typeface="Arial" charset="0"/>
                <a:cs typeface="Arial" charset="0"/>
              </a:defRPr>
            </a:lvl1pPr>
          </a:lstStyle>
          <a:p>
            <a:pPr>
              <a:defRPr/>
            </a:pPr>
            <a:fld id="{D66C1C2C-8751-4236-8D26-ED77C3EA6112}" type="slidenum">
              <a:rPr lang="en-US"/>
              <a:pPr>
                <a:defRPr/>
              </a:pPr>
              <a:t>‹#›</a:t>
            </a:fld>
            <a:endParaRPr lang="en-US" dirty="0"/>
          </a:p>
        </p:txBody>
      </p:sp>
    </p:spTree>
    <p:extLst>
      <p:ext uri="{BB962C8B-B14F-4D97-AF65-F5344CB8AC3E}">
        <p14:creationId xmlns:p14="http://schemas.microsoft.com/office/powerpoint/2010/main" val="2354675579"/>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oeing.com/companyoffices/aboutus/execprofiles/mcnerney.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businessroundtable.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7" name="Date Placeholder 6"/>
          <p:cNvSpPr>
            <a:spLocks noGrp="1"/>
          </p:cNvSpPr>
          <p:nvPr>
            <p:ph type="dt" idx="10"/>
          </p:nvPr>
        </p:nvSpPr>
        <p:spPr/>
        <p:txBody>
          <a:bodyPr/>
          <a:lstStyle/>
          <a:p>
            <a:pPr>
              <a:defRPr/>
            </a:pPr>
            <a:r>
              <a:rPr lang="en-US" dirty="0" smtClean="0"/>
              <a:t>January 11, 2013</a:t>
            </a:r>
            <a:endParaRPr lang="en-US" dirty="0"/>
          </a:p>
        </p:txBody>
      </p:sp>
      <p:sp>
        <p:nvSpPr>
          <p:cNvPr id="8" name="Footer Placeholder 7"/>
          <p:cNvSpPr>
            <a:spLocks noGrp="1"/>
          </p:cNvSpPr>
          <p:nvPr>
            <p:ph type="ftr" sz="quarter" idx="11"/>
          </p:nvPr>
        </p:nvSpPr>
        <p:spPr/>
        <p:txBody>
          <a:bodyPr/>
          <a:lstStyle/>
          <a:p>
            <a:pPr>
              <a:defRPr/>
            </a:pPr>
            <a:r>
              <a:rPr lang="en-US" dirty="0" smtClean="0"/>
              <a:t>Copyright © 2013 Tate &amp; Tryon CPAs and Consultants</a:t>
            </a:r>
            <a:endParaRPr lang="en-US" dirty="0"/>
          </a:p>
        </p:txBody>
      </p:sp>
      <p:sp>
        <p:nvSpPr>
          <p:cNvPr id="6" name="Header Placeholder 5"/>
          <p:cNvSpPr>
            <a:spLocks noGrp="1"/>
          </p:cNvSpPr>
          <p:nvPr>
            <p:ph type="hdr" sz="quarter" idx="12"/>
          </p:nvPr>
        </p:nvSpPr>
        <p:spPr/>
        <p:txBody>
          <a:bodyPr/>
          <a:lstStyle/>
          <a:p>
            <a:pPr>
              <a:defRPr/>
            </a:pPr>
            <a:r>
              <a:rPr lang="en-US" dirty="0" smtClean="0"/>
              <a:t>Nonprofit Organization Update: 2012 in Review and Hot Topics for 2013</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the 2012 3Q Business Roundtable survey, CEOs of for profit companies are decidedly pessimistic about near-term sales, capital spending and hiring. The lowest composite score since the third quarter of 2009. </a:t>
            </a:r>
          </a:p>
          <a:p>
            <a:endParaRPr lang="en-US" baseline="0" dirty="0" smtClean="0"/>
          </a:p>
          <a:p>
            <a:r>
              <a:rPr lang="en-US" baseline="0" dirty="0" smtClean="0"/>
              <a:t>4</a:t>
            </a:r>
            <a:r>
              <a:rPr lang="en-US" baseline="30000" dirty="0" smtClean="0"/>
              <a:t>th</a:t>
            </a:r>
            <a:r>
              <a:rPr lang="en-US" baseline="0" dirty="0" smtClean="0"/>
              <a:t> Quarter 2012 Business Roundtable survey, </a:t>
            </a:r>
            <a:r>
              <a:rPr lang="en-US" dirty="0" smtClean="0"/>
              <a:t>“CEOs anticipate continued slow overall economic growth for the next six months and have slightly lower expectations for sales and capital expenditures,” said </a:t>
            </a:r>
            <a:r>
              <a:rPr lang="en-US" dirty="0" smtClean="0">
                <a:hlinkClick r:id="rId3"/>
              </a:rPr>
              <a:t>Jim McNerney</a:t>
            </a:r>
            <a:r>
              <a:rPr lang="en-US" dirty="0" smtClean="0"/>
              <a:t>, Chairman of </a:t>
            </a:r>
            <a:r>
              <a:rPr lang="en-US" dirty="0" smtClean="0">
                <a:hlinkClick r:id="rId4"/>
              </a:rPr>
              <a:t>Business Roundtable</a:t>
            </a:r>
            <a:r>
              <a:rPr lang="en-US" dirty="0" smtClean="0"/>
              <a:t> and Chairman, President and CEO of </a:t>
            </a:r>
            <a:r>
              <a:rPr lang="en-US" dirty="0" smtClean="0">
                <a:hlinkClick r:id="rId3"/>
              </a:rPr>
              <a:t>The Boeing Company</a:t>
            </a:r>
            <a:r>
              <a:rPr lang="en-US" dirty="0" smtClean="0"/>
              <a:t>. “The continued softness in quarterly sentiment reflects deep uncertainty about the future overall economic climate, realities of a slow-growing economy and frustration over Washington’s inability to resolve looming ‘fiscal cliff’ issues.”</a:t>
            </a:r>
          </a:p>
          <a:p>
            <a:r>
              <a:rPr lang="en-US" dirty="0" smtClean="0"/>
              <a:t>In addition to fiscal policy issues, 35 percent of the CEOs reported that regulatory costs were of highest concern in the next six months, followed by labor and health care costs. This contrasts with the fourth quarter of 2011, when material costs were the CEOs’ top concern. The CEO survey is now in its 11th year.</a:t>
            </a:r>
          </a:p>
          <a:p>
            <a:endParaRPr lang="en-US" dirty="0"/>
          </a:p>
        </p:txBody>
      </p:sp>
      <p:sp>
        <p:nvSpPr>
          <p:cNvPr id="4" name="Slide Number Placeholder 3"/>
          <p:cNvSpPr>
            <a:spLocks noGrp="1"/>
          </p:cNvSpPr>
          <p:nvPr>
            <p:ph type="sldNum" sz="quarter" idx="10"/>
          </p:nvPr>
        </p:nvSpPr>
        <p:spPr/>
        <p:txBody>
          <a:bodyPr/>
          <a:lstStyle/>
          <a:p>
            <a:fld id="{E0383488-C248-4260-AACB-11F1A29CFC4B}" type="slidenum">
              <a:rPr lang="en-US" smtClean="0"/>
              <a:t>14</a:t>
            </a:fld>
            <a:endParaRPr lang="en-US" dirty="0"/>
          </a:p>
        </p:txBody>
      </p:sp>
    </p:spTree>
    <p:extLst>
      <p:ext uri="{BB962C8B-B14F-4D97-AF65-F5344CB8AC3E}">
        <p14:creationId xmlns:p14="http://schemas.microsoft.com/office/powerpoint/2010/main" val="171887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Statements (Statement</a:t>
            </a:r>
            <a:r>
              <a:rPr lang="en-US" baseline="0" dirty="0" smtClean="0"/>
              <a:t> of Financial Activities and Financial Position) – 95%</a:t>
            </a:r>
          </a:p>
          <a:p>
            <a:r>
              <a:rPr lang="en-US" baseline="0" dirty="0" smtClean="0"/>
              <a:t>Actual vs. Budget or Prior Year Comparisons – 94%</a:t>
            </a:r>
          </a:p>
          <a:p>
            <a:r>
              <a:rPr lang="en-US" baseline="0" dirty="0" smtClean="0"/>
              <a:t>Key Financial Metrics not included in Financial Statements – 43%</a:t>
            </a:r>
          </a:p>
          <a:p>
            <a:r>
              <a:rPr lang="en-US" baseline="0" dirty="0" smtClean="0"/>
              <a:t>Key Operational Metrics – 39%</a:t>
            </a:r>
          </a:p>
          <a:p>
            <a:r>
              <a:rPr lang="en-US" baseline="0" dirty="0" smtClean="0"/>
              <a:t>Dashboard – 27%</a:t>
            </a:r>
          </a:p>
          <a:p>
            <a:r>
              <a:rPr lang="en-US" baseline="0" dirty="0" smtClean="0"/>
              <a:t>Other – 6% -  Included Estimates of Revenue, Expenses, and Cash Flow for the year, Treasurer’s Report outlining Key revenue and expense stats, cash flow summary, membership information, Investment portfolio and 3 year projections.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0383488-C248-4260-AACB-11F1A29CFC4B}" type="slidenum">
              <a:rPr lang="en-US" smtClean="0"/>
              <a:t>15</a:t>
            </a:fld>
            <a:endParaRPr lang="en-US" dirty="0"/>
          </a:p>
        </p:txBody>
      </p:sp>
    </p:spTree>
    <p:extLst>
      <p:ext uri="{BB962C8B-B14F-4D97-AF65-F5344CB8AC3E}">
        <p14:creationId xmlns:p14="http://schemas.microsoft.com/office/powerpoint/2010/main" val="3481027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13316" name="Slide Number Placeholder 3"/>
          <p:cNvSpPr>
            <a:spLocks noGrp="1"/>
          </p:cNvSpPr>
          <p:nvPr>
            <p:ph type="sldNum" sz="quarter" idx="5"/>
          </p:nvPr>
        </p:nvSpPr>
        <p:spPr>
          <a:noFill/>
        </p:spPr>
        <p:txBody>
          <a:bodyPr/>
          <a:lstStyle/>
          <a:p>
            <a:fld id="{7909B8FB-9607-457C-9114-828FDAE32074}" type="slidenum">
              <a:rPr lang="en-US" smtClean="0">
                <a:solidFill>
                  <a:prstClr val="black"/>
                </a:solidFill>
              </a:rPr>
              <a:pPr/>
              <a:t>35</a:t>
            </a:fld>
            <a:endParaRPr lang="en-US" dirty="0" smtClean="0">
              <a:solidFill>
                <a:prstClr val="black"/>
              </a:solidFill>
            </a:endParaRPr>
          </a:p>
        </p:txBody>
      </p:sp>
      <p:sp>
        <p:nvSpPr>
          <p:cNvPr id="5" name="Date Placeholder 4"/>
          <p:cNvSpPr>
            <a:spLocks noGrp="1"/>
          </p:cNvSpPr>
          <p:nvPr>
            <p:ph type="dt" idx="10"/>
          </p:nvPr>
        </p:nvSpPr>
        <p:spPr/>
        <p:txBody>
          <a:bodyPr/>
          <a:lstStyle/>
          <a:p>
            <a:pPr>
              <a:defRPr/>
            </a:pPr>
            <a:r>
              <a:rPr lang="en-US" dirty="0" smtClean="0">
                <a:solidFill>
                  <a:prstClr val="black"/>
                </a:solidFill>
              </a:rPr>
              <a:t>August 24, 2011</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Copyright © 2011 Tate &amp; Tryon CPAs and Consultants</a:t>
            </a:r>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13316" name="Slide Number Placeholder 3"/>
          <p:cNvSpPr>
            <a:spLocks noGrp="1"/>
          </p:cNvSpPr>
          <p:nvPr>
            <p:ph type="sldNum" sz="quarter" idx="5"/>
          </p:nvPr>
        </p:nvSpPr>
        <p:spPr>
          <a:noFill/>
        </p:spPr>
        <p:txBody>
          <a:bodyPr/>
          <a:lstStyle/>
          <a:p>
            <a:fld id="{7909B8FB-9607-457C-9114-828FDAE32074}" type="slidenum">
              <a:rPr lang="en-US" smtClean="0">
                <a:solidFill>
                  <a:prstClr val="black"/>
                </a:solidFill>
              </a:rPr>
              <a:pPr/>
              <a:t>36</a:t>
            </a:fld>
            <a:endParaRPr lang="en-US" dirty="0" smtClean="0">
              <a:solidFill>
                <a:prstClr val="black"/>
              </a:solidFill>
            </a:endParaRPr>
          </a:p>
        </p:txBody>
      </p:sp>
      <p:sp>
        <p:nvSpPr>
          <p:cNvPr id="5" name="Date Placeholder 4"/>
          <p:cNvSpPr>
            <a:spLocks noGrp="1"/>
          </p:cNvSpPr>
          <p:nvPr>
            <p:ph type="dt" idx="10"/>
          </p:nvPr>
        </p:nvSpPr>
        <p:spPr/>
        <p:txBody>
          <a:bodyPr/>
          <a:lstStyle/>
          <a:p>
            <a:pPr>
              <a:defRPr/>
            </a:pPr>
            <a:r>
              <a:rPr lang="en-US" dirty="0" smtClean="0">
                <a:solidFill>
                  <a:prstClr val="black"/>
                </a:solidFill>
              </a:rPr>
              <a:t>August 24, 2011</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Copyright © 2011 Tate &amp; Tryon CPAs and Consultants</a:t>
            </a:r>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13316" name="Slide Number Placeholder 3"/>
          <p:cNvSpPr>
            <a:spLocks noGrp="1"/>
          </p:cNvSpPr>
          <p:nvPr>
            <p:ph type="sldNum" sz="quarter" idx="5"/>
          </p:nvPr>
        </p:nvSpPr>
        <p:spPr>
          <a:noFill/>
        </p:spPr>
        <p:txBody>
          <a:bodyPr/>
          <a:lstStyle/>
          <a:p>
            <a:fld id="{7909B8FB-9607-457C-9114-828FDAE32074}" type="slidenum">
              <a:rPr lang="en-US" smtClean="0">
                <a:solidFill>
                  <a:prstClr val="black"/>
                </a:solidFill>
              </a:rPr>
              <a:pPr/>
              <a:t>37</a:t>
            </a:fld>
            <a:endParaRPr lang="en-US" dirty="0" smtClean="0">
              <a:solidFill>
                <a:prstClr val="black"/>
              </a:solidFill>
            </a:endParaRPr>
          </a:p>
        </p:txBody>
      </p:sp>
      <p:sp>
        <p:nvSpPr>
          <p:cNvPr id="5" name="Date Placeholder 4"/>
          <p:cNvSpPr>
            <a:spLocks noGrp="1"/>
          </p:cNvSpPr>
          <p:nvPr>
            <p:ph type="dt" idx="10"/>
          </p:nvPr>
        </p:nvSpPr>
        <p:spPr/>
        <p:txBody>
          <a:bodyPr/>
          <a:lstStyle/>
          <a:p>
            <a:pPr>
              <a:defRPr/>
            </a:pPr>
            <a:r>
              <a:rPr lang="en-US" dirty="0" smtClean="0">
                <a:solidFill>
                  <a:prstClr val="black"/>
                </a:solidFill>
              </a:rPr>
              <a:t>August 24, 2011</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Copyright © 2011 Tate &amp; Tryon CPAs and Consultants</a:t>
            </a:r>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13316" name="Slide Number Placeholder 3"/>
          <p:cNvSpPr>
            <a:spLocks noGrp="1"/>
          </p:cNvSpPr>
          <p:nvPr>
            <p:ph type="sldNum" sz="quarter" idx="5"/>
          </p:nvPr>
        </p:nvSpPr>
        <p:spPr>
          <a:noFill/>
        </p:spPr>
        <p:txBody>
          <a:bodyPr/>
          <a:lstStyle/>
          <a:p>
            <a:fld id="{7909B8FB-9607-457C-9114-828FDAE32074}" type="slidenum">
              <a:rPr lang="en-US" smtClean="0">
                <a:solidFill>
                  <a:prstClr val="black"/>
                </a:solidFill>
              </a:rPr>
              <a:pPr/>
              <a:t>38</a:t>
            </a:fld>
            <a:endParaRPr lang="en-US" dirty="0" smtClean="0">
              <a:solidFill>
                <a:prstClr val="black"/>
              </a:solidFill>
            </a:endParaRPr>
          </a:p>
        </p:txBody>
      </p:sp>
      <p:sp>
        <p:nvSpPr>
          <p:cNvPr id="5" name="Date Placeholder 4"/>
          <p:cNvSpPr>
            <a:spLocks noGrp="1"/>
          </p:cNvSpPr>
          <p:nvPr>
            <p:ph type="dt" idx="10"/>
          </p:nvPr>
        </p:nvSpPr>
        <p:spPr/>
        <p:txBody>
          <a:bodyPr/>
          <a:lstStyle/>
          <a:p>
            <a:pPr>
              <a:defRPr/>
            </a:pPr>
            <a:r>
              <a:rPr lang="en-US" dirty="0" smtClean="0">
                <a:solidFill>
                  <a:prstClr val="black"/>
                </a:solidFill>
              </a:rPr>
              <a:t>August 24, 2011</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Copyright © 2011 Tate &amp; Tryon CPAs and Consultants</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3488-C248-4260-AACB-11F1A29CFC4B}" type="slidenum">
              <a:rPr lang="en-US" smtClean="0"/>
              <a:t>2</a:t>
            </a:fld>
            <a:endParaRPr lang="en-US" dirty="0"/>
          </a:p>
        </p:txBody>
      </p:sp>
    </p:spTree>
    <p:extLst>
      <p:ext uri="{BB962C8B-B14F-4D97-AF65-F5344CB8AC3E}">
        <p14:creationId xmlns:p14="http://schemas.microsoft.com/office/powerpoint/2010/main" val="111669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3488-C248-4260-AACB-11F1A29CFC4B}" type="slidenum">
              <a:rPr lang="en-US" smtClean="0"/>
              <a:t>4</a:t>
            </a:fld>
            <a:endParaRPr lang="en-US" dirty="0"/>
          </a:p>
        </p:txBody>
      </p:sp>
    </p:spTree>
    <p:extLst>
      <p:ext uri="{BB962C8B-B14F-4D97-AF65-F5344CB8AC3E}">
        <p14:creationId xmlns:p14="http://schemas.microsoft.com/office/powerpoint/2010/main" val="111669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3488-C248-4260-AACB-11F1A29CFC4B}" type="slidenum">
              <a:rPr lang="en-US" smtClean="0"/>
              <a:t>5</a:t>
            </a:fld>
            <a:endParaRPr lang="en-US" dirty="0"/>
          </a:p>
        </p:txBody>
      </p:sp>
    </p:spTree>
    <p:extLst>
      <p:ext uri="{BB962C8B-B14F-4D97-AF65-F5344CB8AC3E}">
        <p14:creationId xmlns:p14="http://schemas.microsoft.com/office/powerpoint/2010/main" val="111669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3488-C248-4260-AACB-11F1A29CFC4B}" type="slidenum">
              <a:rPr lang="en-US" smtClean="0"/>
              <a:t>6</a:t>
            </a:fld>
            <a:endParaRPr lang="en-US" dirty="0"/>
          </a:p>
        </p:txBody>
      </p:sp>
    </p:spTree>
    <p:extLst>
      <p:ext uri="{BB962C8B-B14F-4D97-AF65-F5344CB8AC3E}">
        <p14:creationId xmlns:p14="http://schemas.microsoft.com/office/powerpoint/2010/main" val="111669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3488-C248-4260-AACB-11F1A29CFC4B}" type="slidenum">
              <a:rPr lang="en-US" smtClean="0"/>
              <a:t>8</a:t>
            </a:fld>
            <a:endParaRPr lang="en-US" dirty="0"/>
          </a:p>
        </p:txBody>
      </p:sp>
    </p:spTree>
    <p:extLst>
      <p:ext uri="{BB962C8B-B14F-4D97-AF65-F5344CB8AC3E}">
        <p14:creationId xmlns:p14="http://schemas.microsoft.com/office/powerpoint/2010/main" val="111669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3488-C248-4260-AACB-11F1A29CFC4B}" type="slidenum">
              <a:rPr lang="en-US" smtClean="0"/>
              <a:t>9</a:t>
            </a:fld>
            <a:endParaRPr lang="en-US" dirty="0"/>
          </a:p>
        </p:txBody>
      </p:sp>
    </p:spTree>
    <p:extLst>
      <p:ext uri="{BB962C8B-B14F-4D97-AF65-F5344CB8AC3E}">
        <p14:creationId xmlns:p14="http://schemas.microsoft.com/office/powerpoint/2010/main" val="111669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b="1" u="sng" dirty="0" smtClean="0"/>
              <a:t>Consistency</a:t>
            </a:r>
            <a:r>
              <a:rPr lang="en-US" b="0" u="none" baseline="0" dirty="0" smtClean="0"/>
              <a:t> of revenue stream emphasis speaks to the volatility and unpredictable nature of revenue the marketplace has experienced for the last 3-4 years.</a:t>
            </a:r>
          </a:p>
          <a:p>
            <a:pPr marL="173422" indent="-173422">
              <a:buFont typeface="Arial" pitchFamily="34" charset="0"/>
              <a:buChar char="•"/>
            </a:pPr>
            <a:r>
              <a:rPr lang="en-US" b="0" u="none" baseline="0" dirty="0" smtClean="0"/>
              <a:t>Developing </a:t>
            </a:r>
            <a:r>
              <a:rPr lang="en-US" b="1" u="sng" baseline="0" dirty="0" smtClean="0"/>
              <a:t>Non-Dues</a:t>
            </a:r>
            <a:r>
              <a:rPr lang="en-US" b="0" u="none" baseline="0" dirty="0" smtClean="0"/>
              <a:t> revenue streams is consistently cited. Speaks to heavy reliance on narrow revenue base for associations – dues and conference revenue. What are folks seeing as innovative non dues revenue streams.</a:t>
            </a:r>
          </a:p>
          <a:p>
            <a:pPr marL="173422" indent="-173422">
              <a:buFont typeface="Arial" pitchFamily="34" charset="0"/>
              <a:buChar char="•"/>
            </a:pPr>
            <a:r>
              <a:rPr lang="en-US" b="0" u="none" baseline="0" dirty="0" smtClean="0"/>
              <a:t>Maintaining and growing membership is a bit of a new one. Often membership is taken for granted and overlooked. What are associations doing to actively grow membership?</a:t>
            </a:r>
          </a:p>
          <a:p>
            <a:pPr marL="173422" indent="-173422">
              <a:buFont typeface="Arial" pitchFamily="34" charset="0"/>
              <a:buChar char="•"/>
            </a:pPr>
            <a:r>
              <a:rPr lang="en-US" b="0" u="none" baseline="0" dirty="0" smtClean="0"/>
              <a:t>Maintaining programs with fewer resources and support – Nonprofits have made a valiant attempt to squeeze operational costs and make every dollar more effective over the last 3-4 years. There was certainly some fat in the programs and programs that should have been cut. But now we’re leaner but we still need to provide quality programs with less financial and sponsorship support</a:t>
            </a:r>
            <a:endParaRPr lang="en-US" b="1" u="sng" dirty="0"/>
          </a:p>
        </p:txBody>
      </p:sp>
      <p:sp>
        <p:nvSpPr>
          <p:cNvPr id="4" name="Slide Number Placeholder 3"/>
          <p:cNvSpPr>
            <a:spLocks noGrp="1"/>
          </p:cNvSpPr>
          <p:nvPr>
            <p:ph type="sldNum" sz="quarter" idx="10"/>
          </p:nvPr>
        </p:nvSpPr>
        <p:spPr/>
        <p:txBody>
          <a:bodyPr/>
          <a:lstStyle/>
          <a:p>
            <a:fld id="{E0383488-C248-4260-AACB-11F1A29CFC4B}" type="slidenum">
              <a:rPr lang="en-US" smtClean="0"/>
              <a:t>12</a:t>
            </a:fld>
            <a:endParaRPr lang="en-US" dirty="0"/>
          </a:p>
        </p:txBody>
      </p:sp>
    </p:spTree>
    <p:extLst>
      <p:ext uri="{BB962C8B-B14F-4D97-AF65-F5344CB8AC3E}">
        <p14:creationId xmlns:p14="http://schemas.microsoft.com/office/powerpoint/2010/main" val="337997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itchFamily="34" charset="0"/>
              <a:buChar char="•"/>
            </a:pPr>
            <a:r>
              <a:rPr lang="en-US" b="1" u="sng" dirty="0" smtClean="0"/>
              <a:t>Government</a:t>
            </a:r>
            <a:r>
              <a:rPr lang="en-US" b="1" u="sng" baseline="0" dirty="0" smtClean="0"/>
              <a:t> Grants </a:t>
            </a:r>
            <a:r>
              <a:rPr lang="en-US" b="0" u="none" baseline="0" dirty="0" smtClean="0"/>
              <a:t>– This was interesting because the comments surrounding government grants were so diverse – from securing more government grants to increasing the predictability from government grants and contracts to generating alternative revenue sources to offset a reduction in government support. These comments beg the question about how reliable and dependable is government funding to this sector?</a:t>
            </a:r>
          </a:p>
          <a:p>
            <a:pPr marL="173422" indent="-173422">
              <a:buFont typeface="Arial" pitchFamily="34" charset="0"/>
              <a:buChar char="•"/>
            </a:pPr>
            <a:r>
              <a:rPr lang="en-US" b="1" u="sng" baseline="0" dirty="0" smtClean="0"/>
              <a:t>Managing Investment Portfolio &amp; Returns </a:t>
            </a:r>
            <a:r>
              <a:rPr lang="en-US" b="0" u="none" baseline="0" dirty="0" smtClean="0"/>
              <a:t>– I’m glad someone has an investment portfolio to manage. Probably a c3 with an endowment. What are c3s doing to manage the low rate of return on short term and medium term investments?</a:t>
            </a:r>
          </a:p>
          <a:p>
            <a:pPr marL="173422" indent="-173422">
              <a:buFont typeface="Arial" pitchFamily="34" charset="0"/>
              <a:buChar char="•"/>
            </a:pPr>
            <a:r>
              <a:rPr lang="en-US" b="1" u="sng" baseline="0" dirty="0" smtClean="0"/>
              <a:t>Better Budgeting </a:t>
            </a:r>
            <a:r>
              <a:rPr lang="en-US" b="0" u="none" baseline="0" dirty="0" smtClean="0"/>
              <a:t>– Still see concern over measuring and evaluating programmatic efficiency and costs; more detailed budgets so as to manage variations and scenario budgeting. How many nonprofits have worst-case vs. best-case budgeting scenarios for revenue and expenses?</a:t>
            </a:r>
          </a:p>
          <a:p>
            <a:pPr marL="173422" indent="-173422">
              <a:buFont typeface="Arial" pitchFamily="34" charset="0"/>
              <a:buChar char="•"/>
            </a:pPr>
            <a:r>
              <a:rPr lang="en-US" b="1" u="sng" baseline="0" dirty="0" smtClean="0"/>
              <a:t>Weak Economy</a:t>
            </a:r>
            <a:r>
              <a:rPr lang="en-US" b="0" u="none" baseline="0" dirty="0" smtClean="0"/>
              <a:t> – This is fairly generic. What is the main impact on an association of a weak economy? Membership?</a:t>
            </a:r>
            <a:endParaRPr lang="en-US" b="1" u="sng" baseline="0" dirty="0" smtClean="0"/>
          </a:p>
          <a:p>
            <a:pPr marL="173422" indent="-173422">
              <a:buFont typeface="Arial" pitchFamily="34" charset="0"/>
              <a:buChar char="•"/>
            </a:pPr>
            <a:endParaRPr lang="en-US" b="1" u="sng" dirty="0"/>
          </a:p>
        </p:txBody>
      </p:sp>
      <p:sp>
        <p:nvSpPr>
          <p:cNvPr id="4" name="Slide Number Placeholder 3"/>
          <p:cNvSpPr>
            <a:spLocks noGrp="1"/>
          </p:cNvSpPr>
          <p:nvPr>
            <p:ph type="sldNum" sz="quarter" idx="10"/>
          </p:nvPr>
        </p:nvSpPr>
        <p:spPr/>
        <p:txBody>
          <a:bodyPr/>
          <a:lstStyle/>
          <a:p>
            <a:fld id="{E0383488-C248-4260-AACB-11F1A29CFC4B}" type="slidenum">
              <a:rPr lang="en-US" smtClean="0"/>
              <a:t>13</a:t>
            </a:fld>
            <a:endParaRPr lang="en-US" dirty="0"/>
          </a:p>
        </p:txBody>
      </p:sp>
    </p:spTree>
    <p:extLst>
      <p:ext uri="{BB962C8B-B14F-4D97-AF65-F5344CB8AC3E}">
        <p14:creationId xmlns:p14="http://schemas.microsoft.com/office/powerpoint/2010/main" val="3379979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124" name="Rectangle 52"/>
          <p:cNvSpPr>
            <a:spLocks noChangeArrowheads="1"/>
          </p:cNvSpPr>
          <p:nvPr/>
        </p:nvSpPr>
        <p:spPr bwMode="gray">
          <a:xfrm>
            <a:off x="0" y="0"/>
            <a:ext cx="9144000" cy="5257800"/>
          </a:xfrm>
          <a:prstGeom prst="rect">
            <a:avLst/>
          </a:prstGeom>
          <a:solidFill>
            <a:schemeClr val="accent1"/>
          </a:solidFill>
          <a:ln w="0" algn="ctr">
            <a:noFill/>
            <a:miter lim="800000"/>
            <a:headEnd/>
            <a:tailEnd/>
          </a:ln>
          <a:effectLst/>
        </p:spPr>
        <p:txBody>
          <a:bodyPr wrap="none" anchor="ctr"/>
          <a:lstStyle/>
          <a:p>
            <a:endParaRPr lang="en-US" dirty="0"/>
          </a:p>
        </p:txBody>
      </p:sp>
      <p:sp>
        <p:nvSpPr>
          <p:cNvPr id="3136" name="Rectangle 64"/>
          <p:cNvSpPr>
            <a:spLocks noChangeArrowheads="1"/>
          </p:cNvSpPr>
          <p:nvPr/>
        </p:nvSpPr>
        <p:spPr bwMode="gray">
          <a:xfrm>
            <a:off x="1262063" y="0"/>
            <a:ext cx="2362200" cy="5181600"/>
          </a:xfrm>
          <a:prstGeom prst="rect">
            <a:avLst/>
          </a:prstGeom>
          <a:gradFill flip="none" rotWithShape="1">
            <a:gsLst>
              <a:gs pos="5000">
                <a:schemeClr val="accent1">
                  <a:alpha val="68000"/>
                </a:schemeClr>
              </a:gs>
              <a:gs pos="100000">
                <a:schemeClr val="accent1">
                  <a:gamma/>
                  <a:shade val="72549"/>
                  <a:invGamma/>
                </a:schemeClr>
              </a:gs>
            </a:gsLst>
            <a:lin ang="5400000" scaled="1"/>
            <a:tileRect/>
          </a:gradFill>
          <a:ln w="9525">
            <a:noFill/>
            <a:miter lim="800000"/>
            <a:headEnd/>
            <a:tailEnd/>
          </a:ln>
          <a:effectLst/>
        </p:spPr>
        <p:txBody>
          <a:bodyPr wrap="none" anchor="ctr"/>
          <a:lstStyle/>
          <a:p>
            <a:endParaRPr lang="en-US" dirty="0"/>
          </a:p>
        </p:txBody>
      </p:sp>
      <p:sp>
        <p:nvSpPr>
          <p:cNvPr id="3075" name="Rectangle 3"/>
          <p:cNvSpPr>
            <a:spLocks noGrp="1" noChangeArrowheads="1"/>
          </p:cNvSpPr>
          <p:nvPr>
            <p:ph type="subTitle" idx="1" hasCustomPrompt="1"/>
          </p:nvPr>
        </p:nvSpPr>
        <p:spPr>
          <a:xfrm>
            <a:off x="508000" y="4013200"/>
            <a:ext cx="4191000" cy="482600"/>
          </a:xfrm>
        </p:spPr>
        <p:txBody>
          <a:bodyPr/>
          <a:lstStyle>
            <a:lvl1pPr marL="0" indent="0" algn="l">
              <a:buFont typeface="Wingdings" pitchFamily="2" charset="2"/>
              <a:buNone/>
              <a:defRPr sz="1800" b="1">
                <a:solidFill>
                  <a:schemeClr val="bg1"/>
                </a:solidFill>
              </a:defRPr>
            </a:lvl1pPr>
          </a:lstStyle>
          <a:p>
            <a:r>
              <a:rPr lang="en-US" dirty="0" smtClean="0"/>
              <a:t>Click to Add Text</a:t>
            </a:r>
            <a:endParaRPr lang="en-US" dirty="0"/>
          </a:p>
        </p:txBody>
      </p:sp>
      <p:sp>
        <p:nvSpPr>
          <p:cNvPr id="3135" name="Rectangle 63"/>
          <p:cNvSpPr>
            <a:spLocks noChangeArrowheads="1"/>
          </p:cNvSpPr>
          <p:nvPr/>
        </p:nvSpPr>
        <p:spPr bwMode="gray">
          <a:xfrm>
            <a:off x="1276350" y="5056188"/>
            <a:ext cx="7867650" cy="217487"/>
          </a:xfrm>
          <a:prstGeom prst="rect">
            <a:avLst/>
          </a:prstGeom>
          <a:solidFill>
            <a:schemeClr val="folHlink"/>
          </a:solidFill>
          <a:ln w="9525">
            <a:noFill/>
            <a:miter lim="800000"/>
            <a:headEnd/>
            <a:tailEnd/>
          </a:ln>
          <a:effectLst/>
        </p:spPr>
        <p:txBody>
          <a:bodyPr wrap="none" anchor="ctr"/>
          <a:lstStyle/>
          <a:p>
            <a:endParaRPr lang="en-US" dirty="0"/>
          </a:p>
        </p:txBody>
      </p:sp>
      <p:sp>
        <p:nvSpPr>
          <p:cNvPr id="3138" name="Rectangle 66"/>
          <p:cNvSpPr>
            <a:spLocks noChangeArrowheads="1"/>
          </p:cNvSpPr>
          <p:nvPr/>
        </p:nvSpPr>
        <p:spPr bwMode="gray">
          <a:xfrm>
            <a:off x="304800" y="228600"/>
            <a:ext cx="8534400" cy="4572000"/>
          </a:xfrm>
          <a:prstGeom prst="rect">
            <a:avLst/>
          </a:prstGeom>
          <a:noFill/>
          <a:ln w="9525">
            <a:solidFill>
              <a:schemeClr val="accent2"/>
            </a:solidFill>
            <a:miter lim="800000"/>
            <a:headEnd/>
            <a:tailEnd/>
          </a:ln>
          <a:effectLst/>
        </p:spPr>
        <p:txBody>
          <a:bodyPr wrap="none" anchor="ctr"/>
          <a:lstStyle/>
          <a:p>
            <a:endParaRPr lang="en-US" dirty="0"/>
          </a:p>
        </p:txBody>
      </p:sp>
      <p:sp>
        <p:nvSpPr>
          <p:cNvPr id="3139" name="Rectangle 67"/>
          <p:cNvSpPr>
            <a:spLocks noChangeArrowheads="1"/>
          </p:cNvSpPr>
          <p:nvPr/>
        </p:nvSpPr>
        <p:spPr bwMode="gray">
          <a:xfrm>
            <a:off x="7543800" y="381000"/>
            <a:ext cx="1447800" cy="1219200"/>
          </a:xfrm>
          <a:prstGeom prst="rect">
            <a:avLst/>
          </a:prstGeom>
          <a:noFill/>
          <a:ln w="9525">
            <a:solidFill>
              <a:schemeClr val="accent2"/>
            </a:solidFill>
            <a:miter lim="800000"/>
            <a:headEnd/>
            <a:tailEnd/>
          </a:ln>
          <a:effectLst/>
        </p:spPr>
        <p:txBody>
          <a:bodyPr wrap="none" anchor="ctr"/>
          <a:lstStyle/>
          <a:p>
            <a:endParaRPr lang="en-US" dirty="0"/>
          </a:p>
        </p:txBody>
      </p:sp>
      <p:sp>
        <p:nvSpPr>
          <p:cNvPr id="3140" name="Rectangle 68"/>
          <p:cNvSpPr>
            <a:spLocks noChangeArrowheads="1"/>
          </p:cNvSpPr>
          <p:nvPr/>
        </p:nvSpPr>
        <p:spPr bwMode="gray">
          <a:xfrm>
            <a:off x="8305800" y="0"/>
            <a:ext cx="76200" cy="1752600"/>
          </a:xfrm>
          <a:prstGeom prst="rect">
            <a:avLst/>
          </a:prstGeom>
          <a:solidFill>
            <a:srgbClr val="E66600"/>
          </a:solidFill>
          <a:ln w="9525">
            <a:noFill/>
            <a:miter lim="800000"/>
            <a:headEnd/>
            <a:tailEnd/>
          </a:ln>
          <a:effectLst/>
        </p:spPr>
        <p:txBody>
          <a:bodyPr wrap="none" anchor="ctr"/>
          <a:lstStyle/>
          <a:p>
            <a:endParaRPr lang="en-US" dirty="0"/>
          </a:p>
        </p:txBody>
      </p:sp>
      <p:sp>
        <p:nvSpPr>
          <p:cNvPr id="14" name="Rectangle 65"/>
          <p:cNvSpPr>
            <a:spLocks noChangeArrowheads="1"/>
          </p:cNvSpPr>
          <p:nvPr userDrawn="1"/>
        </p:nvSpPr>
        <p:spPr bwMode="gray">
          <a:xfrm>
            <a:off x="304800" y="2057400"/>
            <a:ext cx="8458200" cy="1828800"/>
          </a:xfrm>
          <a:prstGeom prst="rect">
            <a:avLst/>
          </a:prstGeom>
          <a:gradFill rotWithShape="1">
            <a:gsLst>
              <a:gs pos="0">
                <a:srgbClr val="00092A">
                  <a:alpha val="82745"/>
                </a:srgbClr>
              </a:gs>
              <a:gs pos="100000">
                <a:schemeClr val="accent1"/>
              </a:gs>
            </a:gsLst>
            <a:lin ang="0" scaled="1"/>
          </a:gradFill>
          <a:ln w="9525">
            <a:noFill/>
            <a:miter lim="800000"/>
            <a:headEnd/>
            <a:tailEnd/>
          </a:ln>
          <a:effectLst/>
        </p:spPr>
        <p:txBody>
          <a:bodyPr wrap="none" anchor="ctr"/>
          <a:lstStyle/>
          <a:p>
            <a:endParaRPr lang="en-US" dirty="0"/>
          </a:p>
        </p:txBody>
      </p:sp>
      <p:sp>
        <p:nvSpPr>
          <p:cNvPr id="3074" name="Rectangle 2"/>
          <p:cNvSpPr>
            <a:spLocks noGrp="1" noChangeArrowheads="1"/>
          </p:cNvSpPr>
          <p:nvPr>
            <p:ph type="ctrTitle" hasCustomPrompt="1"/>
          </p:nvPr>
        </p:nvSpPr>
        <p:spPr>
          <a:xfrm>
            <a:off x="457200" y="2286000"/>
            <a:ext cx="8229600" cy="1143000"/>
          </a:xfrm>
        </p:spPr>
        <p:txBody>
          <a:bodyPr/>
          <a:lstStyle>
            <a:lvl1pPr algn="l">
              <a:defRPr sz="3400"/>
            </a:lvl1pPr>
          </a:lstStyle>
          <a:p>
            <a:r>
              <a:rPr lang="en-US" dirty="0" smtClean="0"/>
              <a:t>Click to edit Master title style:</a:t>
            </a:r>
            <a:br>
              <a:rPr lang="en-US" dirty="0" smtClean="0"/>
            </a:br>
            <a:endParaRPr lang="en-US" dirty="0"/>
          </a:p>
        </p:txBody>
      </p:sp>
      <p:pic>
        <p:nvPicPr>
          <p:cNvPr id="19" name="Picture 18" descr="G:\Admin\Marketing\Artwork Files\Logos\T&amp;T Logo CFO event.jpg"/>
          <p:cNvPicPr/>
          <p:nvPr userDrawn="1"/>
        </p:nvPicPr>
        <p:blipFill>
          <a:blip r:embed="rId2" cstate="print"/>
          <a:srcRect/>
          <a:stretch>
            <a:fillRect/>
          </a:stretch>
        </p:blipFill>
        <p:spPr bwMode="auto">
          <a:xfrm>
            <a:off x="4218090" y="5638800"/>
            <a:ext cx="4621110" cy="752892"/>
          </a:xfrm>
          <a:prstGeom prst="rect">
            <a:avLst/>
          </a:prstGeom>
          <a:noFill/>
          <a:ln w="9525">
            <a:noFill/>
            <a:miter lim="800000"/>
            <a:headEnd/>
            <a:tailEnd/>
          </a:ln>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100" y="5354846"/>
            <a:ext cx="1981200" cy="885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36"/>
                                        </p:tgtEl>
                                        <p:attrNameLst>
                                          <p:attrName>style.visibility</p:attrName>
                                        </p:attrNameLst>
                                      </p:cBhvr>
                                      <p:to>
                                        <p:strVal val="visible"/>
                                      </p:to>
                                    </p:set>
                                    <p:animEffect transition="in" filter="wipe(down)">
                                      <p:cBhvr>
                                        <p:cTn id="7" dur="500"/>
                                        <p:tgtEl>
                                          <p:spTgt spid="31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40"/>
                                        </p:tgtEl>
                                        <p:attrNameLst>
                                          <p:attrName>style.visibility</p:attrName>
                                        </p:attrNameLst>
                                      </p:cBhvr>
                                      <p:to>
                                        <p:strVal val="visible"/>
                                      </p:to>
                                    </p:set>
                                    <p:animEffect transition="in" filter="wipe(up)">
                                      <p:cBhvr>
                                        <p:cTn id="11" dur="500"/>
                                        <p:tgtEl>
                                          <p:spTgt spid="31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6" grpId="0" animBg="1"/>
      <p:bldP spid="3136" grpId="1" animBg="1"/>
      <p:bldP spid="3136" grpId="2" animBg="1"/>
      <p:bldP spid="3140" grpId="0" animBg="1"/>
      <p:bldP spid="3140" grpId="1" animBg="1"/>
      <p:bldP spid="3140" grpId="2" animBg="1"/>
      <p:bldP spid="14" grpId="0" animBg="1"/>
      <p:bldP spid="14" grpId="1" animBg="1"/>
      <p:bldP spid="14" grpId="2"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574536"/>
            <a:ext cx="2133600" cy="2444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572250"/>
            <a:ext cx="5486400" cy="336550"/>
          </a:xfrm>
          <a:prstGeom prst="rect">
            <a:avLst/>
          </a:prstGeom>
        </p:spPr>
        <p:txBody>
          <a:bodyPr/>
          <a:lstStyle>
            <a:lvl1pPr>
              <a:defRPr/>
            </a:lvl1pPr>
          </a:lstStyle>
          <a:p>
            <a:r>
              <a:rPr lang="en-US" dirty="0" smtClean="0"/>
              <a:t>Copyright © 2012 Tate &amp; Tryon CPAs and Consultants</a:t>
            </a:r>
            <a:endParaRPr lang="en-US" dirty="0"/>
          </a:p>
        </p:txBody>
      </p:sp>
      <p:sp>
        <p:nvSpPr>
          <p:cNvPr id="6" name="Slide Number Placeholder 5"/>
          <p:cNvSpPr>
            <a:spLocks noGrp="1"/>
          </p:cNvSpPr>
          <p:nvPr>
            <p:ph type="sldNum" sz="quarter" idx="12"/>
          </p:nvPr>
        </p:nvSpPr>
        <p:spPr>
          <a:xfrm>
            <a:off x="6553200" y="6521450"/>
            <a:ext cx="2133600" cy="244475"/>
          </a:xfrm>
          <a:prstGeom prst="rect">
            <a:avLst/>
          </a:prstGeom>
        </p:spPr>
        <p:txBody>
          <a:bodyPr/>
          <a:lstStyle>
            <a:lvl1pPr>
              <a:defRPr/>
            </a:lvl1pPr>
          </a:lstStyle>
          <a:p>
            <a:fld id="{A1174560-FEA7-472B-A00F-3B24DBAF51C3}" type="slidenum">
              <a:rPr lang="en-US" smtClean="0">
                <a:solidFill>
                  <a:srgbClr val="00092A"/>
                </a:solidFill>
              </a:rPr>
              <a:pPr/>
              <a:t>‹#›</a:t>
            </a:fld>
            <a:endParaRPr lang="en-US" dirty="0">
              <a:solidFill>
                <a:srgbClr val="00092A"/>
              </a:solidFill>
            </a:endParaRPr>
          </a:p>
        </p:txBody>
      </p:sp>
    </p:spTree>
    <p:extLst>
      <p:ext uri="{BB962C8B-B14F-4D97-AF65-F5344CB8AC3E}">
        <p14:creationId xmlns:p14="http://schemas.microsoft.com/office/powerpoint/2010/main" val="137675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124" name="Rectangle 52"/>
          <p:cNvSpPr>
            <a:spLocks noChangeArrowheads="1"/>
          </p:cNvSpPr>
          <p:nvPr/>
        </p:nvSpPr>
        <p:spPr bwMode="gray">
          <a:xfrm>
            <a:off x="0" y="0"/>
            <a:ext cx="9144000" cy="5257800"/>
          </a:xfrm>
          <a:prstGeom prst="rect">
            <a:avLst/>
          </a:prstGeom>
          <a:solidFill>
            <a:schemeClr val="accent1"/>
          </a:solidFill>
          <a:ln w="0" algn="ctr">
            <a:noFill/>
            <a:miter lim="800000"/>
            <a:headEnd/>
            <a:tailEnd/>
          </a:ln>
          <a:effectLst/>
        </p:spPr>
        <p:txBody>
          <a:bodyPr wrap="none" anchor="ctr"/>
          <a:lstStyle/>
          <a:p>
            <a:endParaRPr lang="en-US" dirty="0">
              <a:solidFill>
                <a:srgbClr val="00092A"/>
              </a:solidFill>
            </a:endParaRPr>
          </a:p>
        </p:txBody>
      </p:sp>
      <p:sp>
        <p:nvSpPr>
          <p:cNvPr id="3136" name="Rectangle 64"/>
          <p:cNvSpPr>
            <a:spLocks noChangeArrowheads="1"/>
          </p:cNvSpPr>
          <p:nvPr/>
        </p:nvSpPr>
        <p:spPr bwMode="gray">
          <a:xfrm>
            <a:off x="1262063" y="0"/>
            <a:ext cx="2362200" cy="5181600"/>
          </a:xfrm>
          <a:prstGeom prst="rect">
            <a:avLst/>
          </a:prstGeom>
          <a:gradFill flip="none" rotWithShape="1">
            <a:gsLst>
              <a:gs pos="5000">
                <a:schemeClr val="accent1">
                  <a:alpha val="68000"/>
                </a:schemeClr>
              </a:gs>
              <a:gs pos="100000">
                <a:schemeClr val="accent1">
                  <a:gamma/>
                  <a:shade val="72549"/>
                  <a:invGamma/>
                </a:schemeClr>
              </a:gs>
            </a:gsLst>
            <a:lin ang="5400000" scaled="1"/>
            <a:tileRect/>
          </a:gradFill>
          <a:ln w="9525">
            <a:noFill/>
            <a:miter lim="800000"/>
            <a:headEnd/>
            <a:tailEnd/>
          </a:ln>
          <a:effectLst/>
        </p:spPr>
        <p:txBody>
          <a:bodyPr wrap="none" anchor="ctr"/>
          <a:lstStyle/>
          <a:p>
            <a:endParaRPr lang="en-US" dirty="0">
              <a:solidFill>
                <a:srgbClr val="00092A"/>
              </a:solidFill>
            </a:endParaRPr>
          </a:p>
        </p:txBody>
      </p:sp>
      <p:sp>
        <p:nvSpPr>
          <p:cNvPr id="3075" name="Rectangle 3"/>
          <p:cNvSpPr>
            <a:spLocks noGrp="1" noChangeArrowheads="1"/>
          </p:cNvSpPr>
          <p:nvPr>
            <p:ph type="subTitle" idx="1" hasCustomPrompt="1"/>
          </p:nvPr>
        </p:nvSpPr>
        <p:spPr>
          <a:xfrm>
            <a:off x="838200" y="3886200"/>
            <a:ext cx="3886200" cy="762000"/>
          </a:xfrm>
        </p:spPr>
        <p:txBody>
          <a:bodyPr/>
          <a:lstStyle>
            <a:lvl1pPr marL="0" indent="0" algn="l">
              <a:buFont typeface="Wingdings" pitchFamily="2" charset="2"/>
              <a:buNone/>
              <a:defRPr sz="1800" b="1">
                <a:solidFill>
                  <a:schemeClr val="bg1"/>
                </a:solidFill>
              </a:defRPr>
            </a:lvl1pPr>
          </a:lstStyle>
          <a:p>
            <a:r>
              <a:rPr lang="en-US" dirty="0" smtClean="0"/>
              <a:t>Click to Add Text</a:t>
            </a:r>
            <a:endParaRPr lang="en-US" dirty="0"/>
          </a:p>
        </p:txBody>
      </p:sp>
      <p:sp>
        <p:nvSpPr>
          <p:cNvPr id="3135" name="Rectangle 63"/>
          <p:cNvSpPr>
            <a:spLocks noChangeArrowheads="1"/>
          </p:cNvSpPr>
          <p:nvPr/>
        </p:nvSpPr>
        <p:spPr bwMode="gray">
          <a:xfrm>
            <a:off x="1276350" y="5056188"/>
            <a:ext cx="7867650" cy="217487"/>
          </a:xfrm>
          <a:prstGeom prst="rect">
            <a:avLst/>
          </a:prstGeom>
          <a:solidFill>
            <a:schemeClr val="folHlink"/>
          </a:solidFill>
          <a:ln w="9525">
            <a:noFill/>
            <a:miter lim="800000"/>
            <a:headEnd/>
            <a:tailEnd/>
          </a:ln>
          <a:effectLst/>
        </p:spPr>
        <p:txBody>
          <a:bodyPr wrap="none" anchor="ctr"/>
          <a:lstStyle/>
          <a:p>
            <a:endParaRPr lang="en-US" dirty="0">
              <a:solidFill>
                <a:srgbClr val="00092A"/>
              </a:solidFill>
            </a:endParaRPr>
          </a:p>
        </p:txBody>
      </p:sp>
      <p:pic>
        <p:nvPicPr>
          <p:cNvPr id="3134" name="Picture 62"/>
          <p:cNvPicPr>
            <a:picLocks noChangeAspect="1" noChangeArrowheads="1"/>
          </p:cNvPicPr>
          <p:nvPr/>
        </p:nvPicPr>
        <p:blipFill>
          <a:blip r:embed="rId2" cstate="print"/>
          <a:srcRect/>
          <a:stretch>
            <a:fillRect/>
          </a:stretch>
        </p:blipFill>
        <p:spPr bwMode="gray">
          <a:xfrm>
            <a:off x="533400" y="457200"/>
            <a:ext cx="2370137" cy="1096963"/>
          </a:xfrm>
          <a:prstGeom prst="rect">
            <a:avLst/>
          </a:prstGeom>
          <a:noFill/>
        </p:spPr>
      </p:pic>
      <p:sp>
        <p:nvSpPr>
          <p:cNvPr id="3138" name="Rectangle 66"/>
          <p:cNvSpPr>
            <a:spLocks noChangeArrowheads="1"/>
          </p:cNvSpPr>
          <p:nvPr/>
        </p:nvSpPr>
        <p:spPr bwMode="gray">
          <a:xfrm>
            <a:off x="304800" y="228600"/>
            <a:ext cx="8534400" cy="4572000"/>
          </a:xfrm>
          <a:prstGeom prst="rect">
            <a:avLst/>
          </a:prstGeom>
          <a:noFill/>
          <a:ln w="9525">
            <a:solidFill>
              <a:schemeClr val="accent2"/>
            </a:solidFill>
            <a:miter lim="800000"/>
            <a:headEnd/>
            <a:tailEnd/>
          </a:ln>
          <a:effectLst/>
        </p:spPr>
        <p:txBody>
          <a:bodyPr wrap="none" anchor="ctr"/>
          <a:lstStyle/>
          <a:p>
            <a:endParaRPr lang="en-US" dirty="0">
              <a:solidFill>
                <a:srgbClr val="00092A"/>
              </a:solidFill>
            </a:endParaRPr>
          </a:p>
        </p:txBody>
      </p:sp>
      <p:sp>
        <p:nvSpPr>
          <p:cNvPr id="3139" name="Rectangle 67"/>
          <p:cNvSpPr>
            <a:spLocks noChangeArrowheads="1"/>
          </p:cNvSpPr>
          <p:nvPr/>
        </p:nvSpPr>
        <p:spPr bwMode="gray">
          <a:xfrm>
            <a:off x="7543800" y="381000"/>
            <a:ext cx="1447800" cy="1219200"/>
          </a:xfrm>
          <a:prstGeom prst="rect">
            <a:avLst/>
          </a:prstGeom>
          <a:noFill/>
          <a:ln w="9525">
            <a:solidFill>
              <a:schemeClr val="accent2"/>
            </a:solidFill>
            <a:miter lim="800000"/>
            <a:headEnd/>
            <a:tailEnd/>
          </a:ln>
          <a:effectLst/>
        </p:spPr>
        <p:txBody>
          <a:bodyPr wrap="none" anchor="ctr"/>
          <a:lstStyle/>
          <a:p>
            <a:endParaRPr lang="en-US" dirty="0">
              <a:solidFill>
                <a:srgbClr val="00092A"/>
              </a:solidFill>
            </a:endParaRPr>
          </a:p>
        </p:txBody>
      </p:sp>
      <p:sp>
        <p:nvSpPr>
          <p:cNvPr id="3140" name="Rectangle 68"/>
          <p:cNvSpPr>
            <a:spLocks noChangeArrowheads="1"/>
          </p:cNvSpPr>
          <p:nvPr/>
        </p:nvSpPr>
        <p:spPr bwMode="gray">
          <a:xfrm>
            <a:off x="8305800" y="0"/>
            <a:ext cx="76200" cy="1752600"/>
          </a:xfrm>
          <a:prstGeom prst="rect">
            <a:avLst/>
          </a:prstGeom>
          <a:solidFill>
            <a:srgbClr val="E66600"/>
          </a:solidFill>
          <a:ln w="9525">
            <a:noFill/>
            <a:miter lim="800000"/>
            <a:headEnd/>
            <a:tailEnd/>
          </a:ln>
          <a:effectLst/>
        </p:spPr>
        <p:txBody>
          <a:bodyPr wrap="none" anchor="ctr"/>
          <a:lstStyle/>
          <a:p>
            <a:endParaRPr lang="en-US" dirty="0">
              <a:solidFill>
                <a:srgbClr val="00092A"/>
              </a:solidFill>
            </a:endParaRPr>
          </a:p>
        </p:txBody>
      </p:sp>
      <p:pic>
        <p:nvPicPr>
          <p:cNvPr id="28" name="Picture 27"/>
          <p:cNvPicPr/>
          <p:nvPr/>
        </p:nvPicPr>
        <p:blipFill>
          <a:blip r:embed="rId3" cstate="print"/>
          <a:srcRect/>
          <a:stretch>
            <a:fillRect/>
          </a:stretch>
        </p:blipFill>
        <p:spPr bwMode="auto">
          <a:xfrm>
            <a:off x="469900" y="5765800"/>
            <a:ext cx="4533900" cy="609552"/>
          </a:xfrm>
          <a:prstGeom prst="rect">
            <a:avLst/>
          </a:prstGeom>
          <a:noFill/>
          <a:ln w="9525">
            <a:noFill/>
            <a:miter lim="800000"/>
            <a:headEnd/>
            <a:tailEnd/>
          </a:ln>
        </p:spPr>
      </p:pic>
      <p:sp>
        <p:nvSpPr>
          <p:cNvPr id="15" name="Text Placeholder 14"/>
          <p:cNvSpPr>
            <a:spLocks noGrp="1"/>
          </p:cNvSpPr>
          <p:nvPr>
            <p:ph type="body" sz="quarter" idx="10" hasCustomPrompt="1"/>
          </p:nvPr>
        </p:nvSpPr>
        <p:spPr>
          <a:xfrm>
            <a:off x="5105400" y="3886200"/>
            <a:ext cx="3581400" cy="762000"/>
          </a:xfrm>
        </p:spPr>
        <p:txBody>
          <a:bodyPr/>
          <a:lstStyle>
            <a:lvl1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1pPr>
            <a:lvl2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2pPr>
            <a:lvl3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3pPr>
            <a:lvl4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4pPr>
            <a:lvl5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5pPr>
          </a:lstStyle>
          <a:p>
            <a:r>
              <a:rPr lang="en-US" dirty="0" smtClean="0"/>
              <a:t>Click to Add Text</a:t>
            </a:r>
            <a:endParaRPr lang="en-US" dirty="0"/>
          </a:p>
        </p:txBody>
      </p:sp>
      <p:sp>
        <p:nvSpPr>
          <p:cNvPr id="14" name="Rectangle 65"/>
          <p:cNvSpPr>
            <a:spLocks noChangeArrowheads="1"/>
          </p:cNvSpPr>
          <p:nvPr userDrawn="1"/>
        </p:nvSpPr>
        <p:spPr bwMode="gray">
          <a:xfrm>
            <a:off x="304800" y="2057400"/>
            <a:ext cx="8458200" cy="1828800"/>
          </a:xfrm>
          <a:prstGeom prst="rect">
            <a:avLst/>
          </a:prstGeom>
          <a:gradFill rotWithShape="1">
            <a:gsLst>
              <a:gs pos="0">
                <a:srgbClr val="00092A">
                  <a:alpha val="82745"/>
                </a:srgbClr>
              </a:gs>
              <a:gs pos="100000">
                <a:schemeClr val="accent1"/>
              </a:gs>
            </a:gsLst>
            <a:lin ang="0" scaled="1"/>
          </a:gradFill>
          <a:ln w="9525">
            <a:noFill/>
            <a:miter lim="800000"/>
            <a:headEnd/>
            <a:tailEnd/>
          </a:ln>
          <a:effectLst/>
        </p:spPr>
        <p:txBody>
          <a:bodyPr wrap="none" anchor="ctr"/>
          <a:lstStyle/>
          <a:p>
            <a:endParaRPr lang="en-US" dirty="0">
              <a:solidFill>
                <a:srgbClr val="00092A"/>
              </a:solidFill>
            </a:endParaRPr>
          </a:p>
        </p:txBody>
      </p:sp>
      <p:sp>
        <p:nvSpPr>
          <p:cNvPr id="3074" name="Rectangle 2"/>
          <p:cNvSpPr>
            <a:spLocks noGrp="1" noChangeArrowheads="1"/>
          </p:cNvSpPr>
          <p:nvPr>
            <p:ph type="ctrTitle" hasCustomPrompt="1"/>
          </p:nvPr>
        </p:nvSpPr>
        <p:spPr>
          <a:xfrm>
            <a:off x="457200" y="2286000"/>
            <a:ext cx="8229600" cy="1143000"/>
          </a:xfrm>
        </p:spPr>
        <p:txBody>
          <a:bodyPr/>
          <a:lstStyle>
            <a:lvl1pPr algn="l">
              <a:defRPr sz="3400"/>
            </a:lvl1pPr>
          </a:lstStyle>
          <a:p>
            <a:r>
              <a:rPr lang="en-US" dirty="0" smtClean="0"/>
              <a:t>Click to edit Master title style:</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36"/>
                                        </p:tgtEl>
                                        <p:attrNameLst>
                                          <p:attrName>style.visibility</p:attrName>
                                        </p:attrNameLst>
                                      </p:cBhvr>
                                      <p:to>
                                        <p:strVal val="visible"/>
                                      </p:to>
                                    </p:set>
                                    <p:animEffect transition="in" filter="wipe(down)">
                                      <p:cBhvr>
                                        <p:cTn id="7" dur="500"/>
                                        <p:tgtEl>
                                          <p:spTgt spid="31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34"/>
                                        </p:tgtEl>
                                        <p:attrNameLst>
                                          <p:attrName>style.visibility</p:attrName>
                                        </p:attrNameLst>
                                      </p:cBhvr>
                                      <p:to>
                                        <p:strVal val="visible"/>
                                      </p:to>
                                    </p:set>
                                    <p:animEffect transition="in" filter="wipe(left)">
                                      <p:cBhvr>
                                        <p:cTn id="11" dur="500"/>
                                        <p:tgtEl>
                                          <p:spTgt spid="313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140"/>
                                        </p:tgtEl>
                                        <p:attrNameLst>
                                          <p:attrName>style.visibility</p:attrName>
                                        </p:attrNameLst>
                                      </p:cBhvr>
                                      <p:to>
                                        <p:strVal val="visible"/>
                                      </p:to>
                                    </p:set>
                                    <p:animEffect transition="in" filter="wipe(up)">
                                      <p:cBhvr>
                                        <p:cTn id="15" dur="500"/>
                                        <p:tgtEl>
                                          <p:spTgt spid="31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6" grpId="0" animBg="1"/>
      <p:bldP spid="3136" grpId="1" animBg="1"/>
      <p:bldP spid="3136" grpId="2" animBg="1"/>
      <p:bldP spid="3140" grpId="0" animBg="1"/>
      <p:bldP spid="3140" grpId="1" animBg="1"/>
      <p:bldP spid="3140" grpId="2" animBg="1"/>
      <p:bldP spid="14" grpId="0" animBg="1"/>
      <p:bldP spid="14" grpId="1" animBg="1"/>
      <p:bldP spid="14" grpId="2"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Aft>
                <a:spcPts val="1000"/>
              </a:spcAft>
              <a:defRPr>
                <a:solidFill>
                  <a:srgbClr val="000036"/>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6" name="Slide Number Placeholder 5"/>
          <p:cNvSpPr>
            <a:spLocks noGrp="1"/>
          </p:cNvSpPr>
          <p:nvPr>
            <p:ph type="sldNum" sz="quarter" idx="12"/>
          </p:nvPr>
        </p:nvSpPr>
        <p:spPr>
          <a:xfrm>
            <a:off x="6553200" y="6521450"/>
            <a:ext cx="2133600" cy="244475"/>
          </a:xfrm>
          <a:prstGeom prst="rect">
            <a:avLst/>
          </a:prstGeom>
        </p:spPr>
        <p:txBody>
          <a:bodyPr/>
          <a:lstStyle>
            <a:lvl1pPr>
              <a:defRPr/>
            </a:lvl1pPr>
          </a:lstStyle>
          <a:p>
            <a:fld id="{036054A0-2833-4E7E-BAFC-D73F40FE5CB9}" type="slidenum">
              <a:rPr lang="en-US" smtClean="0">
                <a:solidFill>
                  <a:srgbClr val="00092A"/>
                </a:solidFill>
              </a:rPr>
              <a:pPr/>
              <a:t>‹#›</a:t>
            </a:fld>
            <a:endParaRPr lang="en-US" dirty="0">
              <a:solidFill>
                <a:srgbClr val="00092A"/>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6" name="Slide Number Placeholder 5"/>
          <p:cNvSpPr>
            <a:spLocks noGrp="1"/>
          </p:cNvSpPr>
          <p:nvPr>
            <p:ph type="sldNum" sz="quarter" idx="12"/>
          </p:nvPr>
        </p:nvSpPr>
        <p:spPr>
          <a:xfrm>
            <a:off x="6553200" y="6521450"/>
            <a:ext cx="2133600" cy="244475"/>
          </a:xfrm>
          <a:prstGeom prst="rect">
            <a:avLst/>
          </a:prstGeom>
        </p:spPr>
        <p:txBody>
          <a:bodyPr/>
          <a:lstStyle>
            <a:lvl1pPr>
              <a:defRPr/>
            </a:lvl1pPr>
          </a:lstStyle>
          <a:p>
            <a:fld id="{A1174560-FEA7-472B-A00F-3B24DBAF51C3}" type="slidenum">
              <a:rPr lang="en-US" smtClean="0">
                <a:solidFill>
                  <a:srgbClr val="00092A"/>
                </a:solidFill>
              </a:rPr>
              <a:pPr/>
              <a:t>‹#›</a:t>
            </a:fld>
            <a:endParaRPr lang="en-US" dirty="0">
              <a:solidFill>
                <a:srgbClr val="00092A"/>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7" name="Slide Number Placeholder 6"/>
          <p:cNvSpPr>
            <a:spLocks noGrp="1"/>
          </p:cNvSpPr>
          <p:nvPr>
            <p:ph type="sldNum" sz="quarter" idx="12"/>
          </p:nvPr>
        </p:nvSpPr>
        <p:spPr>
          <a:xfrm>
            <a:off x="6553200" y="6521450"/>
            <a:ext cx="2133600" cy="244475"/>
          </a:xfrm>
          <a:prstGeom prst="rect">
            <a:avLst/>
          </a:prstGeom>
        </p:spPr>
        <p:txBody>
          <a:bodyPr/>
          <a:lstStyle>
            <a:lvl1pPr>
              <a:defRPr/>
            </a:lvl1pPr>
          </a:lstStyle>
          <a:p>
            <a:fld id="{00585470-DEDD-470C-B36B-460C70208633}" type="slidenum">
              <a:rPr lang="en-US" smtClean="0">
                <a:solidFill>
                  <a:srgbClr val="00092A"/>
                </a:solidFill>
              </a:rPr>
              <a:pPr/>
              <a:t>‹#›</a:t>
            </a:fld>
            <a:endParaRPr lang="en-US" dirty="0">
              <a:solidFill>
                <a:srgbClr val="00092A"/>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9" name="Slide Number Placeholder 8"/>
          <p:cNvSpPr>
            <a:spLocks noGrp="1"/>
          </p:cNvSpPr>
          <p:nvPr>
            <p:ph type="sldNum" sz="quarter" idx="12"/>
          </p:nvPr>
        </p:nvSpPr>
        <p:spPr>
          <a:xfrm>
            <a:off x="6553200" y="6521450"/>
            <a:ext cx="2133600" cy="244475"/>
          </a:xfrm>
          <a:prstGeom prst="rect">
            <a:avLst/>
          </a:prstGeom>
        </p:spPr>
        <p:txBody>
          <a:bodyPr/>
          <a:lstStyle>
            <a:lvl1pPr>
              <a:defRPr/>
            </a:lvl1pPr>
          </a:lstStyle>
          <a:p>
            <a:fld id="{11816FEF-1461-4B35-B311-C87C04A5B52B}" type="slidenum">
              <a:rPr lang="en-US" smtClean="0">
                <a:solidFill>
                  <a:srgbClr val="00092A"/>
                </a:solidFill>
              </a:rPr>
              <a:pPr/>
              <a:t>‹#›</a:t>
            </a:fld>
            <a:endParaRPr lang="en-US" dirty="0">
              <a:solidFill>
                <a:srgbClr val="00092A"/>
              </a:solidFill>
            </a:endParaRPr>
          </a:p>
        </p:txBody>
      </p:sp>
      <p:sp>
        <p:nvSpPr>
          <p:cNvPr id="10" name="Rectangle 50"/>
          <p:cNvSpPr>
            <a:spLocks noGrp="1" noChangeArrowheads="1"/>
          </p:cNvSpPr>
          <p:nvPr>
            <p:ph type="title"/>
          </p:nvPr>
        </p:nvSpPr>
        <p:spPr bwMode="gray">
          <a:xfrm>
            <a:off x="457200" y="206374"/>
            <a:ext cx="7848600" cy="631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5" name="Slide Number Placeholder 4"/>
          <p:cNvSpPr>
            <a:spLocks noGrp="1"/>
          </p:cNvSpPr>
          <p:nvPr>
            <p:ph type="sldNum" sz="quarter" idx="12"/>
          </p:nvPr>
        </p:nvSpPr>
        <p:spPr>
          <a:xfrm>
            <a:off x="6553200" y="6521450"/>
            <a:ext cx="2133600" cy="244475"/>
          </a:xfrm>
          <a:prstGeom prst="rect">
            <a:avLst/>
          </a:prstGeom>
        </p:spPr>
        <p:txBody>
          <a:bodyPr/>
          <a:lstStyle>
            <a:lvl1pPr>
              <a:defRPr/>
            </a:lvl1pPr>
          </a:lstStyle>
          <a:p>
            <a:fld id="{9EDAF436-942F-4B77-B9D9-1981B5638225}" type="slidenum">
              <a:rPr lang="en-US" smtClean="0">
                <a:solidFill>
                  <a:srgbClr val="00092A"/>
                </a:solidFill>
              </a:rPr>
              <a:pPr/>
              <a:t>‹#›</a:t>
            </a:fld>
            <a:endParaRPr lang="en-US" dirty="0">
              <a:solidFill>
                <a:srgbClr val="00092A"/>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4" name="Slide Number Placeholder 3"/>
          <p:cNvSpPr>
            <a:spLocks noGrp="1"/>
          </p:cNvSpPr>
          <p:nvPr>
            <p:ph type="sldNum" sz="quarter" idx="12"/>
          </p:nvPr>
        </p:nvSpPr>
        <p:spPr>
          <a:xfrm>
            <a:off x="6553200" y="6521450"/>
            <a:ext cx="2133600" cy="244475"/>
          </a:xfrm>
          <a:prstGeom prst="rect">
            <a:avLst/>
          </a:prstGeom>
        </p:spPr>
        <p:txBody>
          <a:bodyPr/>
          <a:lstStyle>
            <a:lvl1pPr>
              <a:defRPr/>
            </a:lvl1pPr>
          </a:lstStyle>
          <a:p>
            <a:fld id="{5B0551E7-E2FF-426F-A83D-B105A8711AC2}" type="slidenum">
              <a:rPr lang="en-US" smtClean="0">
                <a:solidFill>
                  <a:srgbClr val="00092A"/>
                </a:solidFill>
              </a:rPr>
              <a:pPr/>
              <a:t>‹#›</a:t>
            </a:fld>
            <a:endParaRPr lang="en-US" dirty="0">
              <a:solidFill>
                <a:srgbClr val="00092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7" name="Slide Number Placeholder 6"/>
          <p:cNvSpPr>
            <a:spLocks noGrp="1"/>
          </p:cNvSpPr>
          <p:nvPr>
            <p:ph type="sldNum" sz="quarter" idx="12"/>
          </p:nvPr>
        </p:nvSpPr>
        <p:spPr>
          <a:xfrm>
            <a:off x="6553200" y="6521450"/>
            <a:ext cx="2133600" cy="244475"/>
          </a:xfrm>
          <a:prstGeom prst="rect">
            <a:avLst/>
          </a:prstGeom>
        </p:spPr>
        <p:txBody>
          <a:bodyPr/>
          <a:lstStyle>
            <a:lvl1pPr>
              <a:defRPr/>
            </a:lvl1pPr>
          </a:lstStyle>
          <a:p>
            <a:fld id="{95A4A78F-4563-46DD-B231-BDDDDF028D53}" type="slidenum">
              <a:rPr lang="en-US" smtClean="0">
                <a:solidFill>
                  <a:srgbClr val="00092A"/>
                </a:solidFill>
              </a:rPr>
              <a:pPr/>
              <a:t>‹#›</a:t>
            </a:fld>
            <a:endParaRPr lang="en-US" dirty="0">
              <a:solidFill>
                <a:srgbClr val="00092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7" name="Slide Number Placeholder 6"/>
          <p:cNvSpPr>
            <a:spLocks noGrp="1"/>
          </p:cNvSpPr>
          <p:nvPr>
            <p:ph type="sldNum" sz="quarter" idx="12"/>
          </p:nvPr>
        </p:nvSpPr>
        <p:spPr>
          <a:xfrm>
            <a:off x="6553200" y="6521450"/>
            <a:ext cx="2133600" cy="244475"/>
          </a:xfrm>
          <a:prstGeom prst="rect">
            <a:avLst/>
          </a:prstGeom>
        </p:spPr>
        <p:txBody>
          <a:bodyPr/>
          <a:lstStyle>
            <a:lvl1pPr>
              <a:defRPr/>
            </a:lvl1pPr>
          </a:lstStyle>
          <a:p>
            <a:fld id="{8198F5F7-5FC7-4858-B797-3C25C9D6D936}" type="slidenum">
              <a:rPr lang="en-US" smtClean="0">
                <a:solidFill>
                  <a:srgbClr val="00092A"/>
                </a:solidFill>
              </a:rPr>
              <a:pPr/>
              <a:t>‹#›</a:t>
            </a:fld>
            <a:endParaRPr lang="en-US" dirty="0">
              <a:solidFill>
                <a:srgbClr val="00092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124" name="Rectangle 52"/>
          <p:cNvSpPr>
            <a:spLocks noChangeArrowheads="1"/>
          </p:cNvSpPr>
          <p:nvPr/>
        </p:nvSpPr>
        <p:spPr bwMode="gray">
          <a:xfrm>
            <a:off x="0" y="0"/>
            <a:ext cx="9144000" cy="5257800"/>
          </a:xfrm>
          <a:prstGeom prst="rect">
            <a:avLst/>
          </a:prstGeom>
          <a:solidFill>
            <a:schemeClr val="accent1"/>
          </a:solidFill>
          <a:ln w="0" algn="ctr">
            <a:noFill/>
            <a:miter lim="800000"/>
            <a:headEnd/>
            <a:tailEnd/>
          </a:ln>
          <a:effectLst/>
        </p:spPr>
        <p:txBody>
          <a:bodyPr wrap="none" anchor="ctr"/>
          <a:lstStyle/>
          <a:p>
            <a:endParaRPr lang="en-US" dirty="0"/>
          </a:p>
        </p:txBody>
      </p:sp>
      <p:sp>
        <p:nvSpPr>
          <p:cNvPr id="3136" name="Rectangle 64"/>
          <p:cNvSpPr>
            <a:spLocks noChangeArrowheads="1"/>
          </p:cNvSpPr>
          <p:nvPr/>
        </p:nvSpPr>
        <p:spPr bwMode="gray">
          <a:xfrm>
            <a:off x="1262063" y="0"/>
            <a:ext cx="2362200" cy="5257800"/>
          </a:xfrm>
          <a:prstGeom prst="rect">
            <a:avLst/>
          </a:prstGeom>
          <a:gradFill flip="none" rotWithShape="1">
            <a:gsLst>
              <a:gs pos="5000">
                <a:schemeClr val="accent1">
                  <a:alpha val="68000"/>
                </a:schemeClr>
              </a:gs>
              <a:gs pos="100000">
                <a:schemeClr val="accent1">
                  <a:gamma/>
                  <a:shade val="72549"/>
                  <a:invGamma/>
                </a:schemeClr>
              </a:gs>
            </a:gsLst>
            <a:lin ang="5400000" scaled="1"/>
            <a:tileRect/>
          </a:gradFill>
          <a:ln w="9525">
            <a:noFill/>
            <a:miter lim="800000"/>
            <a:headEnd/>
            <a:tailEnd/>
          </a:ln>
          <a:effectLst/>
        </p:spPr>
        <p:txBody>
          <a:bodyPr wrap="none" anchor="ctr"/>
          <a:lstStyle/>
          <a:p>
            <a:endParaRPr lang="en-US" dirty="0"/>
          </a:p>
        </p:txBody>
      </p:sp>
      <p:sp>
        <p:nvSpPr>
          <p:cNvPr id="3135" name="Rectangle 63"/>
          <p:cNvSpPr>
            <a:spLocks noChangeArrowheads="1"/>
          </p:cNvSpPr>
          <p:nvPr/>
        </p:nvSpPr>
        <p:spPr bwMode="gray">
          <a:xfrm>
            <a:off x="1270000" y="5254194"/>
            <a:ext cx="7867650" cy="217487"/>
          </a:xfrm>
          <a:prstGeom prst="rect">
            <a:avLst/>
          </a:prstGeom>
          <a:solidFill>
            <a:schemeClr val="folHlink"/>
          </a:solidFill>
          <a:ln w="9525">
            <a:noFill/>
            <a:miter lim="800000"/>
            <a:headEnd/>
            <a:tailEnd/>
          </a:ln>
          <a:effectLst/>
        </p:spPr>
        <p:txBody>
          <a:bodyPr wrap="none" anchor="ctr"/>
          <a:lstStyle/>
          <a:p>
            <a:endParaRPr lang="en-US" dirty="0"/>
          </a:p>
        </p:txBody>
      </p:sp>
      <p:sp>
        <p:nvSpPr>
          <p:cNvPr id="3138" name="Rectangle 66"/>
          <p:cNvSpPr>
            <a:spLocks noChangeArrowheads="1"/>
          </p:cNvSpPr>
          <p:nvPr/>
        </p:nvSpPr>
        <p:spPr bwMode="gray">
          <a:xfrm>
            <a:off x="228600" y="228600"/>
            <a:ext cx="8686800" cy="4876800"/>
          </a:xfrm>
          <a:prstGeom prst="rect">
            <a:avLst/>
          </a:prstGeom>
          <a:noFill/>
          <a:ln w="9525">
            <a:solidFill>
              <a:schemeClr val="accent2"/>
            </a:solidFill>
            <a:miter lim="800000"/>
            <a:headEnd/>
            <a:tailEnd/>
          </a:ln>
          <a:effectLst/>
        </p:spPr>
        <p:txBody>
          <a:bodyPr wrap="none" anchor="ctr"/>
          <a:lstStyle/>
          <a:p>
            <a:endParaRPr lang="en-US" dirty="0"/>
          </a:p>
        </p:txBody>
      </p:sp>
      <p:sp>
        <p:nvSpPr>
          <p:cNvPr id="3139" name="Rectangle 67"/>
          <p:cNvSpPr>
            <a:spLocks noChangeArrowheads="1"/>
          </p:cNvSpPr>
          <p:nvPr/>
        </p:nvSpPr>
        <p:spPr bwMode="gray">
          <a:xfrm>
            <a:off x="8229600" y="352425"/>
            <a:ext cx="781050" cy="609600"/>
          </a:xfrm>
          <a:prstGeom prst="rect">
            <a:avLst/>
          </a:prstGeom>
          <a:noFill/>
          <a:ln w="9525">
            <a:solidFill>
              <a:schemeClr val="accent2"/>
            </a:solidFill>
            <a:miter lim="800000"/>
            <a:headEnd/>
            <a:tailEnd/>
          </a:ln>
          <a:effectLst/>
        </p:spPr>
        <p:txBody>
          <a:bodyPr wrap="none" anchor="ctr"/>
          <a:lstStyle/>
          <a:p>
            <a:endParaRPr lang="en-US" dirty="0"/>
          </a:p>
        </p:txBody>
      </p:sp>
      <p:sp>
        <p:nvSpPr>
          <p:cNvPr id="3140" name="Rectangle 68"/>
          <p:cNvSpPr>
            <a:spLocks noChangeArrowheads="1"/>
          </p:cNvSpPr>
          <p:nvPr/>
        </p:nvSpPr>
        <p:spPr bwMode="gray">
          <a:xfrm>
            <a:off x="8524875" y="0"/>
            <a:ext cx="76200" cy="1143000"/>
          </a:xfrm>
          <a:prstGeom prst="rect">
            <a:avLst/>
          </a:prstGeom>
          <a:solidFill>
            <a:srgbClr val="E66600"/>
          </a:solidFill>
          <a:ln w="9525">
            <a:noFill/>
            <a:miter lim="800000"/>
            <a:headEnd/>
            <a:tailEnd/>
          </a:ln>
          <a:effectLst/>
        </p:spPr>
        <p:txBody>
          <a:bodyPr wrap="none" anchor="ctr"/>
          <a:lstStyle/>
          <a:p>
            <a:endParaRPr lang="en-US" dirty="0"/>
          </a:p>
        </p:txBody>
      </p:sp>
      <p:sp>
        <p:nvSpPr>
          <p:cNvPr id="14" name="Rectangle 65"/>
          <p:cNvSpPr>
            <a:spLocks noChangeArrowheads="1"/>
          </p:cNvSpPr>
          <p:nvPr userDrawn="1"/>
        </p:nvSpPr>
        <p:spPr bwMode="gray">
          <a:xfrm>
            <a:off x="228600" y="1219200"/>
            <a:ext cx="8534400" cy="1752600"/>
          </a:xfrm>
          <a:prstGeom prst="rect">
            <a:avLst/>
          </a:prstGeom>
          <a:gradFill rotWithShape="1">
            <a:gsLst>
              <a:gs pos="0">
                <a:srgbClr val="00092A">
                  <a:alpha val="82745"/>
                </a:srgbClr>
              </a:gs>
              <a:gs pos="100000">
                <a:schemeClr val="accent1"/>
              </a:gs>
            </a:gsLst>
            <a:lin ang="0" scaled="1"/>
          </a:gradFill>
          <a:ln w="9525">
            <a:noFill/>
            <a:miter lim="800000"/>
            <a:headEnd/>
            <a:tailEnd/>
          </a:ln>
          <a:effectLst/>
        </p:spPr>
        <p:txBody>
          <a:bodyPr wrap="none" anchor="ctr"/>
          <a:lstStyle/>
          <a:p>
            <a:endParaRPr lang="en-US" dirty="0"/>
          </a:p>
        </p:txBody>
      </p:sp>
      <p:sp>
        <p:nvSpPr>
          <p:cNvPr id="3074" name="Rectangle 2"/>
          <p:cNvSpPr>
            <a:spLocks noGrp="1" noChangeArrowheads="1"/>
          </p:cNvSpPr>
          <p:nvPr>
            <p:ph type="ctrTitle" hasCustomPrompt="1"/>
          </p:nvPr>
        </p:nvSpPr>
        <p:spPr>
          <a:xfrm>
            <a:off x="457200" y="1543051"/>
            <a:ext cx="8229600" cy="1066800"/>
          </a:xfrm>
        </p:spPr>
        <p:txBody>
          <a:bodyPr/>
          <a:lstStyle>
            <a:lvl1pPr algn="l">
              <a:defRPr sz="3400"/>
            </a:lvl1pPr>
          </a:lstStyle>
          <a:p>
            <a:r>
              <a:rPr lang="en-US" dirty="0" smtClean="0"/>
              <a:t>Click to edit Master title style:</a:t>
            </a:r>
            <a:br>
              <a:rPr lang="en-US" dirty="0" smtClean="0"/>
            </a:br>
            <a:endParaRPr lang="en-US" dirty="0"/>
          </a:p>
        </p:txBody>
      </p:sp>
      <p:pic>
        <p:nvPicPr>
          <p:cNvPr id="19" name="Picture 18" descr="G:\Admin\Marketing\Artwork Files\Logos\T&amp;T Logo CFO event.jpg"/>
          <p:cNvPicPr/>
          <p:nvPr userDrawn="1"/>
        </p:nvPicPr>
        <p:blipFill>
          <a:blip r:embed="rId2" cstate="print"/>
          <a:srcRect/>
          <a:stretch>
            <a:fillRect/>
          </a:stretch>
        </p:blipFill>
        <p:spPr bwMode="auto">
          <a:xfrm>
            <a:off x="304800" y="5760720"/>
            <a:ext cx="4621110" cy="752892"/>
          </a:xfrm>
          <a:prstGeom prst="rect">
            <a:avLst/>
          </a:prstGeom>
          <a:noFill/>
          <a:ln w="9525">
            <a:noFill/>
            <a:miter lim="800000"/>
            <a:headEnd/>
            <a:tailEnd/>
          </a:ln>
        </p:spPr>
      </p:pic>
      <p:sp>
        <p:nvSpPr>
          <p:cNvPr id="16" name="Text Placeholder 15"/>
          <p:cNvSpPr>
            <a:spLocks noGrp="1"/>
          </p:cNvSpPr>
          <p:nvPr>
            <p:ph type="body" sz="quarter" idx="10"/>
          </p:nvPr>
        </p:nvSpPr>
        <p:spPr>
          <a:xfrm>
            <a:off x="5257800" y="5925312"/>
            <a:ext cx="3581400" cy="381000"/>
          </a:xfrm>
        </p:spPr>
        <p:txBody>
          <a:bodyPr/>
          <a:lstStyle>
            <a:lvl1pPr algn="r">
              <a:buNone/>
              <a:defRPr sz="1600"/>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21" name="Text Placeholder 20"/>
          <p:cNvSpPr>
            <a:spLocks noGrp="1"/>
          </p:cNvSpPr>
          <p:nvPr>
            <p:ph type="body" sz="quarter" idx="12"/>
          </p:nvPr>
        </p:nvSpPr>
        <p:spPr>
          <a:xfrm>
            <a:off x="484632" y="3566160"/>
            <a:ext cx="3776472" cy="1444752"/>
          </a:xfrm>
        </p:spPr>
        <p:txBody>
          <a:bodyPr/>
          <a:lstStyle>
            <a:lvl1pPr marL="0" indent="0" algn="l" rtl="0" eaLnBrk="1" fontAlgn="base" hangingPunct="1">
              <a:spcBef>
                <a:spcPct val="20000"/>
              </a:spcBef>
              <a:spcAft>
                <a:spcPct val="0"/>
              </a:spcAft>
              <a:buClr>
                <a:srgbClr val="E66600"/>
              </a:buClr>
              <a:buSzPct val="75000"/>
              <a:buFont typeface="Wingdings" pitchFamily="2" charset="2"/>
              <a:buNone/>
              <a:defRPr lang="en-US" sz="1800" b="0" dirty="0" smtClean="0">
                <a:solidFill>
                  <a:schemeClr val="bg1"/>
                </a:solidFill>
                <a:latin typeface="+mn-lt"/>
                <a:ea typeface="+mn-ea"/>
                <a:cs typeface="+mn-cs"/>
              </a:defRPr>
            </a:lvl1pPr>
            <a:lvl2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2pPr>
            <a:lvl3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3pPr>
            <a:lvl4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4pPr>
            <a:lvl5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5pPr>
          </a:lstStyle>
          <a:p>
            <a:pPr lvl="0"/>
            <a:r>
              <a:rPr lang="en-US" dirty="0" smtClean="0"/>
              <a:t>Click to edit Master text styles</a:t>
            </a:r>
            <a:endParaRPr lang="en-US" dirty="0"/>
          </a:p>
        </p:txBody>
      </p:sp>
      <p:sp>
        <p:nvSpPr>
          <p:cNvPr id="23" name="Text Placeholder 22"/>
          <p:cNvSpPr>
            <a:spLocks noGrp="1"/>
          </p:cNvSpPr>
          <p:nvPr>
            <p:ph type="body" sz="quarter" idx="13"/>
          </p:nvPr>
        </p:nvSpPr>
        <p:spPr>
          <a:xfrm>
            <a:off x="4251960" y="3566160"/>
            <a:ext cx="3776472" cy="1444752"/>
          </a:xfrm>
        </p:spPr>
        <p:txBody>
          <a:bodyPr/>
          <a:lstStyle>
            <a:lvl1pPr marL="0" indent="0" algn="l" rtl="0" eaLnBrk="1" fontAlgn="base" hangingPunct="1">
              <a:spcBef>
                <a:spcPct val="20000"/>
              </a:spcBef>
              <a:spcAft>
                <a:spcPct val="0"/>
              </a:spcAft>
              <a:buClr>
                <a:srgbClr val="E66600"/>
              </a:buClr>
              <a:buSzPct val="75000"/>
              <a:buFont typeface="Wingdings" pitchFamily="2" charset="2"/>
              <a:buNone/>
              <a:defRPr lang="en-US" sz="1800" b="0" dirty="0" smtClean="0">
                <a:solidFill>
                  <a:schemeClr val="bg1"/>
                </a:solidFill>
                <a:latin typeface="+mn-lt"/>
                <a:ea typeface="+mn-ea"/>
                <a:cs typeface="+mn-cs"/>
              </a:defRPr>
            </a:lvl1pPr>
            <a:lvl2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2pPr>
            <a:lvl3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3pPr>
            <a:lvl4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4pPr>
            <a:lvl5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5pPr>
          </a:lstStyle>
          <a:p>
            <a:pPr lvl="0"/>
            <a:r>
              <a:rPr lang="en-US" dirty="0" smtClean="0"/>
              <a:t>Click to edit Master text styles</a:t>
            </a:r>
            <a:endParaRPr lang="en-US" dirty="0"/>
          </a:p>
        </p:txBody>
      </p:sp>
      <p:sp>
        <p:nvSpPr>
          <p:cNvPr id="27" name="Text Placeholder 26"/>
          <p:cNvSpPr>
            <a:spLocks noGrp="1"/>
          </p:cNvSpPr>
          <p:nvPr>
            <p:ph type="body" sz="quarter" idx="14"/>
          </p:nvPr>
        </p:nvSpPr>
        <p:spPr>
          <a:xfrm>
            <a:off x="512064" y="3136392"/>
            <a:ext cx="4590288" cy="381000"/>
          </a:xfrm>
        </p:spPr>
        <p:txBody>
          <a:bodyPr/>
          <a:lstStyle>
            <a:lvl1pPr>
              <a:buFont typeface="Arial" pitchFamily="34" charset="0"/>
              <a:buNone/>
              <a:defRPr sz="1800">
                <a:solidFill>
                  <a:schemeClr val="bg1"/>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Click to edit Master text styles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36"/>
                                        </p:tgtEl>
                                        <p:attrNameLst>
                                          <p:attrName>style.visibility</p:attrName>
                                        </p:attrNameLst>
                                      </p:cBhvr>
                                      <p:to>
                                        <p:strVal val="visible"/>
                                      </p:to>
                                    </p:set>
                                    <p:animEffect transition="in" filter="wipe(down)">
                                      <p:cBhvr>
                                        <p:cTn id="7" dur="500"/>
                                        <p:tgtEl>
                                          <p:spTgt spid="31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40"/>
                                        </p:tgtEl>
                                        <p:attrNameLst>
                                          <p:attrName>style.visibility</p:attrName>
                                        </p:attrNameLst>
                                      </p:cBhvr>
                                      <p:to>
                                        <p:strVal val="visible"/>
                                      </p:to>
                                    </p:set>
                                    <p:animEffect transition="in" filter="wipe(up)">
                                      <p:cBhvr>
                                        <p:cTn id="11" dur="500"/>
                                        <p:tgtEl>
                                          <p:spTgt spid="31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6" grpId="0" animBg="1"/>
      <p:bldP spid="3136" grpId="1" animBg="1"/>
      <p:bldP spid="3136" grpId="2" animBg="1"/>
      <p:bldP spid="3140" grpId="0" animBg="1"/>
      <p:bldP spid="3140" grpId="1" animBg="1"/>
      <p:bldP spid="3140" grpId="2" animBg="1"/>
      <p:bldP spid="14" grpId="0" animBg="1"/>
      <p:bldP spid="14" grpId="1" animBg="1"/>
      <p:bldP spid="14" grpId="2"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6" name="Slide Number Placeholder 5"/>
          <p:cNvSpPr>
            <a:spLocks noGrp="1"/>
          </p:cNvSpPr>
          <p:nvPr>
            <p:ph type="sldNum" sz="quarter" idx="12"/>
          </p:nvPr>
        </p:nvSpPr>
        <p:spPr>
          <a:xfrm>
            <a:off x="6553200" y="6521450"/>
            <a:ext cx="2133600" cy="244475"/>
          </a:xfrm>
          <a:prstGeom prst="rect">
            <a:avLst/>
          </a:prstGeom>
        </p:spPr>
        <p:txBody>
          <a:bodyPr/>
          <a:lstStyle>
            <a:lvl1pPr>
              <a:defRPr/>
            </a:lvl1pPr>
          </a:lstStyle>
          <a:p>
            <a:fld id="{42A77216-0D20-4F14-A602-23B55238E312}" type="slidenum">
              <a:rPr lang="en-US" smtClean="0">
                <a:solidFill>
                  <a:srgbClr val="00092A"/>
                </a:solidFill>
              </a:rPr>
              <a:pPr/>
              <a:t>‹#›</a:t>
            </a:fld>
            <a:endParaRPr lang="en-US" dirty="0">
              <a:solidFill>
                <a:srgbClr val="00092A"/>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Copyright © 2012 Tate &amp; Tryon CPAs and Consultants</a:t>
            </a:r>
            <a:endParaRPr lang="en-US" dirty="0"/>
          </a:p>
        </p:txBody>
      </p:sp>
      <p:sp>
        <p:nvSpPr>
          <p:cNvPr id="6" name="Slide Number Placeholder 5"/>
          <p:cNvSpPr>
            <a:spLocks noGrp="1"/>
          </p:cNvSpPr>
          <p:nvPr>
            <p:ph type="sldNum" sz="quarter" idx="12"/>
          </p:nvPr>
        </p:nvSpPr>
        <p:spPr>
          <a:xfrm>
            <a:off x="6553200" y="6521450"/>
            <a:ext cx="2133600" cy="244475"/>
          </a:xfrm>
          <a:prstGeom prst="rect">
            <a:avLst/>
          </a:prstGeom>
        </p:spPr>
        <p:txBody>
          <a:bodyPr/>
          <a:lstStyle>
            <a:lvl1pPr>
              <a:defRPr/>
            </a:lvl1pPr>
          </a:lstStyle>
          <a:p>
            <a:fld id="{4BC28B55-CDA6-465A-B987-24D80146D5D8}" type="slidenum">
              <a:rPr lang="en-US" smtClean="0">
                <a:solidFill>
                  <a:srgbClr val="00092A"/>
                </a:solidFill>
              </a:rPr>
              <a:pPr/>
              <a:t>‹#›</a:t>
            </a:fld>
            <a:endParaRPr lang="en-US" dirty="0">
              <a:solidFill>
                <a:srgbClr val="00092A"/>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02602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521450"/>
            <a:ext cx="2133600" cy="244475"/>
          </a:xfrm>
        </p:spPr>
        <p:txBody>
          <a:bodyPr/>
          <a:lstStyle>
            <a:lvl1pPr>
              <a:defRPr/>
            </a:lvl1pPr>
          </a:lstStyle>
          <a:p>
            <a:endParaRPr lang="en-US" dirty="0"/>
          </a:p>
        </p:txBody>
      </p:sp>
      <p:sp>
        <p:nvSpPr>
          <p:cNvPr id="5" name="Footer Placeholder 4"/>
          <p:cNvSpPr>
            <a:spLocks noGrp="1"/>
          </p:cNvSpPr>
          <p:nvPr>
            <p:ph type="ftr" sz="quarter" idx="11"/>
          </p:nvPr>
        </p:nvSpPr>
        <p:spPr>
          <a:xfrm>
            <a:off x="3124200" y="6521450"/>
            <a:ext cx="2895600" cy="244475"/>
          </a:xfrm>
        </p:spPr>
        <p:txBody>
          <a:bodyPr/>
          <a:lstStyle>
            <a:lvl1pPr>
              <a:defRPr/>
            </a:lvl1pPr>
          </a:lstStyle>
          <a:p>
            <a:r>
              <a:rPr lang="en-US" dirty="0" smtClean="0"/>
              <a:t>Copyright © 2012 Tate &amp; Tryon CPAs and Consultants</a:t>
            </a:r>
            <a:endParaRPr lang="en-US" dirty="0"/>
          </a:p>
        </p:txBody>
      </p:sp>
      <p:sp>
        <p:nvSpPr>
          <p:cNvPr id="6" name="Slide Number Placeholder 5"/>
          <p:cNvSpPr>
            <a:spLocks noGrp="1"/>
          </p:cNvSpPr>
          <p:nvPr>
            <p:ph type="sldNum" sz="quarter" idx="12"/>
          </p:nvPr>
        </p:nvSpPr>
        <p:spPr>
          <a:xfrm>
            <a:off x="6553200" y="6521450"/>
            <a:ext cx="2133600" cy="244475"/>
          </a:xfrm>
          <a:prstGeom prst="rect">
            <a:avLst/>
          </a:prstGeom>
        </p:spPr>
        <p:txBody>
          <a:bodyPr/>
          <a:lstStyle>
            <a:lvl1pPr>
              <a:defRPr/>
            </a:lvl1pPr>
          </a:lstStyle>
          <a:p>
            <a:fld id="{9112E3A1-A23E-4934-A543-8B31FEFC612C}" type="slidenum">
              <a:rPr lang="en-US" smtClean="0">
                <a:solidFill>
                  <a:srgbClr val="00092A"/>
                </a:solidFill>
              </a:rPr>
              <a:pPr/>
              <a:t>‹#›</a:t>
            </a:fld>
            <a:endParaRPr lang="en-US" dirty="0">
              <a:solidFill>
                <a:srgbClr val="00092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2" name="Picture 11" descr="PPT Image copy.png"/>
          <p:cNvPicPr>
            <a:picLocks noChangeAspect="1"/>
          </p:cNvPicPr>
          <p:nvPr userDrawn="1"/>
        </p:nvPicPr>
        <p:blipFill>
          <a:blip r:embed="rId2" cstate="print"/>
          <a:stretch>
            <a:fillRect/>
          </a:stretch>
        </p:blipFill>
        <p:spPr>
          <a:xfrm>
            <a:off x="0" y="-103909"/>
            <a:ext cx="9144000" cy="7065818"/>
          </a:xfrm>
          <a:prstGeom prst="rect">
            <a:avLst/>
          </a:prstGeom>
        </p:spPr>
      </p:pic>
      <p:sp>
        <p:nvSpPr>
          <p:cNvPr id="5132" name="Rectangle 12"/>
          <p:cNvSpPr>
            <a:spLocks noGrp="1" noChangeArrowheads="1"/>
          </p:cNvSpPr>
          <p:nvPr>
            <p:ph type="ctrTitle" sz="quarter"/>
          </p:nvPr>
        </p:nvSpPr>
        <p:spPr>
          <a:xfrm>
            <a:off x="838200" y="2667000"/>
            <a:ext cx="5334000" cy="914400"/>
          </a:xfrm>
        </p:spPr>
        <p:txBody>
          <a:bodyPr lIns="91440" rIns="91440" anchor="t"/>
          <a:lstStyle>
            <a:lvl1pPr>
              <a:defRPr sz="3200" b="0"/>
            </a:lvl1pPr>
          </a:lstStyle>
          <a:p>
            <a:r>
              <a:rPr lang="en-US" smtClean="0"/>
              <a:t>Click to edit Master title style</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124" name="Rectangle 52"/>
          <p:cNvSpPr>
            <a:spLocks noChangeArrowheads="1"/>
          </p:cNvSpPr>
          <p:nvPr/>
        </p:nvSpPr>
        <p:spPr bwMode="gray">
          <a:xfrm>
            <a:off x="0" y="0"/>
            <a:ext cx="9144000" cy="4953000"/>
          </a:xfrm>
          <a:prstGeom prst="rect">
            <a:avLst/>
          </a:prstGeom>
          <a:solidFill>
            <a:schemeClr val="accent1"/>
          </a:solidFill>
          <a:ln w="0" algn="ctr">
            <a:noFill/>
            <a:miter lim="800000"/>
            <a:headEnd/>
            <a:tailEnd/>
          </a:ln>
          <a:effectLst/>
        </p:spPr>
        <p:txBody>
          <a:bodyPr wrap="none" anchor="ctr"/>
          <a:lstStyle/>
          <a:p>
            <a:endParaRPr lang="en-US" dirty="0"/>
          </a:p>
        </p:txBody>
      </p:sp>
      <p:sp>
        <p:nvSpPr>
          <p:cNvPr id="3136" name="Rectangle 64"/>
          <p:cNvSpPr>
            <a:spLocks noChangeArrowheads="1"/>
          </p:cNvSpPr>
          <p:nvPr/>
        </p:nvSpPr>
        <p:spPr bwMode="gray">
          <a:xfrm>
            <a:off x="1262063" y="0"/>
            <a:ext cx="2362200" cy="4724400"/>
          </a:xfrm>
          <a:prstGeom prst="rect">
            <a:avLst/>
          </a:prstGeom>
          <a:gradFill flip="none" rotWithShape="1">
            <a:gsLst>
              <a:gs pos="5000">
                <a:schemeClr val="accent1">
                  <a:alpha val="68000"/>
                </a:schemeClr>
              </a:gs>
              <a:gs pos="100000">
                <a:schemeClr val="accent1">
                  <a:gamma/>
                  <a:shade val="72549"/>
                  <a:invGamma/>
                </a:schemeClr>
              </a:gs>
            </a:gsLst>
            <a:lin ang="5400000" scaled="1"/>
            <a:tileRect/>
          </a:gradFill>
          <a:ln w="9525">
            <a:noFill/>
            <a:miter lim="800000"/>
            <a:headEnd/>
            <a:tailEnd/>
          </a:ln>
          <a:effectLst/>
        </p:spPr>
        <p:txBody>
          <a:bodyPr wrap="none" anchor="ctr"/>
          <a:lstStyle/>
          <a:p>
            <a:endParaRPr lang="en-US" dirty="0"/>
          </a:p>
        </p:txBody>
      </p:sp>
      <p:sp>
        <p:nvSpPr>
          <p:cNvPr id="3135" name="Rectangle 63"/>
          <p:cNvSpPr>
            <a:spLocks noChangeArrowheads="1"/>
          </p:cNvSpPr>
          <p:nvPr/>
        </p:nvSpPr>
        <p:spPr bwMode="gray">
          <a:xfrm>
            <a:off x="1270000" y="4949394"/>
            <a:ext cx="7867650" cy="217487"/>
          </a:xfrm>
          <a:prstGeom prst="rect">
            <a:avLst/>
          </a:prstGeom>
          <a:solidFill>
            <a:schemeClr val="folHlink"/>
          </a:solidFill>
          <a:ln w="9525">
            <a:noFill/>
            <a:miter lim="800000"/>
            <a:headEnd/>
            <a:tailEnd/>
          </a:ln>
          <a:effectLst/>
        </p:spPr>
        <p:txBody>
          <a:bodyPr wrap="none" anchor="ctr"/>
          <a:lstStyle/>
          <a:p>
            <a:endParaRPr lang="en-US" dirty="0"/>
          </a:p>
        </p:txBody>
      </p:sp>
      <p:sp>
        <p:nvSpPr>
          <p:cNvPr id="3138" name="Rectangle 66"/>
          <p:cNvSpPr>
            <a:spLocks noChangeArrowheads="1"/>
          </p:cNvSpPr>
          <p:nvPr/>
        </p:nvSpPr>
        <p:spPr bwMode="gray">
          <a:xfrm>
            <a:off x="228600" y="228600"/>
            <a:ext cx="8686800" cy="4495800"/>
          </a:xfrm>
          <a:prstGeom prst="rect">
            <a:avLst/>
          </a:prstGeom>
          <a:noFill/>
          <a:ln w="9525">
            <a:solidFill>
              <a:schemeClr val="accent2"/>
            </a:solidFill>
            <a:miter lim="800000"/>
            <a:headEnd/>
            <a:tailEnd/>
          </a:ln>
          <a:effectLst/>
        </p:spPr>
        <p:txBody>
          <a:bodyPr wrap="none" anchor="ctr"/>
          <a:lstStyle/>
          <a:p>
            <a:endParaRPr lang="en-US" dirty="0"/>
          </a:p>
        </p:txBody>
      </p:sp>
      <p:sp>
        <p:nvSpPr>
          <p:cNvPr id="3139" name="Rectangle 67"/>
          <p:cNvSpPr>
            <a:spLocks noChangeArrowheads="1"/>
          </p:cNvSpPr>
          <p:nvPr/>
        </p:nvSpPr>
        <p:spPr bwMode="gray">
          <a:xfrm>
            <a:off x="8229600" y="352425"/>
            <a:ext cx="781050" cy="609600"/>
          </a:xfrm>
          <a:prstGeom prst="rect">
            <a:avLst/>
          </a:prstGeom>
          <a:noFill/>
          <a:ln w="9525">
            <a:solidFill>
              <a:schemeClr val="accent2"/>
            </a:solidFill>
            <a:miter lim="800000"/>
            <a:headEnd/>
            <a:tailEnd/>
          </a:ln>
          <a:effectLst/>
        </p:spPr>
        <p:txBody>
          <a:bodyPr wrap="none" anchor="ctr"/>
          <a:lstStyle/>
          <a:p>
            <a:endParaRPr lang="en-US" dirty="0"/>
          </a:p>
        </p:txBody>
      </p:sp>
      <p:sp>
        <p:nvSpPr>
          <p:cNvPr id="3140" name="Rectangle 68"/>
          <p:cNvSpPr>
            <a:spLocks noChangeArrowheads="1"/>
          </p:cNvSpPr>
          <p:nvPr/>
        </p:nvSpPr>
        <p:spPr bwMode="gray">
          <a:xfrm>
            <a:off x="8524875" y="0"/>
            <a:ext cx="76200" cy="1143000"/>
          </a:xfrm>
          <a:prstGeom prst="rect">
            <a:avLst/>
          </a:prstGeom>
          <a:solidFill>
            <a:srgbClr val="E66600"/>
          </a:solidFill>
          <a:ln w="9525">
            <a:noFill/>
            <a:miter lim="800000"/>
            <a:headEnd/>
            <a:tailEnd/>
          </a:ln>
          <a:effectLst/>
        </p:spPr>
        <p:txBody>
          <a:bodyPr wrap="none" anchor="ctr"/>
          <a:lstStyle/>
          <a:p>
            <a:endParaRPr lang="en-US" dirty="0"/>
          </a:p>
        </p:txBody>
      </p:sp>
      <p:sp>
        <p:nvSpPr>
          <p:cNvPr id="14" name="Rectangle 65"/>
          <p:cNvSpPr>
            <a:spLocks noChangeArrowheads="1"/>
          </p:cNvSpPr>
          <p:nvPr userDrawn="1"/>
        </p:nvSpPr>
        <p:spPr bwMode="gray">
          <a:xfrm>
            <a:off x="228600" y="1447800"/>
            <a:ext cx="8534400" cy="1371600"/>
          </a:xfrm>
          <a:prstGeom prst="rect">
            <a:avLst/>
          </a:prstGeom>
          <a:gradFill rotWithShape="1">
            <a:gsLst>
              <a:gs pos="0">
                <a:srgbClr val="00092A">
                  <a:alpha val="82745"/>
                </a:srgbClr>
              </a:gs>
              <a:gs pos="100000">
                <a:schemeClr val="accent1"/>
              </a:gs>
            </a:gsLst>
            <a:lin ang="0" scaled="1"/>
          </a:gradFill>
          <a:ln w="9525">
            <a:noFill/>
            <a:miter lim="800000"/>
            <a:headEnd/>
            <a:tailEnd/>
          </a:ln>
          <a:effectLst/>
        </p:spPr>
        <p:txBody>
          <a:bodyPr wrap="none" anchor="ctr"/>
          <a:lstStyle/>
          <a:p>
            <a:endParaRPr lang="en-US" dirty="0"/>
          </a:p>
        </p:txBody>
      </p:sp>
      <p:sp>
        <p:nvSpPr>
          <p:cNvPr id="3074" name="Rectangle 2"/>
          <p:cNvSpPr>
            <a:spLocks noGrp="1" noChangeArrowheads="1"/>
          </p:cNvSpPr>
          <p:nvPr>
            <p:ph type="ctrTitle" hasCustomPrompt="1"/>
          </p:nvPr>
        </p:nvSpPr>
        <p:spPr>
          <a:xfrm>
            <a:off x="457200" y="1606551"/>
            <a:ext cx="8229600" cy="1066800"/>
          </a:xfrm>
        </p:spPr>
        <p:txBody>
          <a:bodyPr/>
          <a:lstStyle>
            <a:lvl1pPr algn="l">
              <a:defRPr sz="3400"/>
            </a:lvl1pPr>
          </a:lstStyle>
          <a:p>
            <a:r>
              <a:rPr lang="en-US" dirty="0" smtClean="0"/>
              <a:t>Click to edit Master title style:</a:t>
            </a:r>
            <a:endParaRPr lang="en-US" dirty="0"/>
          </a:p>
        </p:txBody>
      </p:sp>
      <p:sp>
        <p:nvSpPr>
          <p:cNvPr id="16" name="Text Placeholder 15"/>
          <p:cNvSpPr>
            <a:spLocks noGrp="1"/>
          </p:cNvSpPr>
          <p:nvPr>
            <p:ph type="body" sz="quarter" idx="10"/>
          </p:nvPr>
        </p:nvSpPr>
        <p:spPr>
          <a:xfrm>
            <a:off x="5257800" y="5925312"/>
            <a:ext cx="3581400" cy="381000"/>
          </a:xfrm>
        </p:spPr>
        <p:txBody>
          <a:bodyPr/>
          <a:lstStyle>
            <a:lvl1pPr algn="r">
              <a:buNone/>
              <a:defRPr sz="1600"/>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21" name="Text Placeholder 20"/>
          <p:cNvSpPr>
            <a:spLocks noGrp="1"/>
          </p:cNvSpPr>
          <p:nvPr>
            <p:ph type="body" sz="quarter" idx="12"/>
          </p:nvPr>
        </p:nvSpPr>
        <p:spPr>
          <a:xfrm>
            <a:off x="484632" y="3566160"/>
            <a:ext cx="6297168" cy="853440"/>
          </a:xfrm>
        </p:spPr>
        <p:txBody>
          <a:bodyPr/>
          <a:lstStyle>
            <a:lvl1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1pPr>
            <a:lvl2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2pPr>
            <a:lvl3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3pPr>
            <a:lvl4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4pPr>
            <a:lvl5pPr marL="0" indent="0" algn="l" rtl="0" eaLnBrk="1" fontAlgn="base" hangingPunct="1">
              <a:spcBef>
                <a:spcPct val="20000"/>
              </a:spcBef>
              <a:spcAft>
                <a:spcPct val="0"/>
              </a:spcAft>
              <a:buClr>
                <a:srgbClr val="E66600"/>
              </a:buClr>
              <a:buSzPct val="75000"/>
              <a:buFont typeface="Wingdings" pitchFamily="2" charset="2"/>
              <a:buNone/>
              <a:defRPr lang="en-US" sz="1800" b="1" dirty="0" smtClean="0">
                <a:solidFill>
                  <a:schemeClr val="bg1"/>
                </a:solidFill>
                <a:latin typeface="+mn-lt"/>
                <a:ea typeface="+mn-ea"/>
                <a:cs typeface="+mn-cs"/>
              </a:defRPr>
            </a:lvl5pPr>
          </a:lstStyle>
          <a:p>
            <a:pPr lvl="0"/>
            <a:r>
              <a:rPr lang="en-US" dirty="0" smtClean="0"/>
              <a:t>Click to edit Master text styles</a:t>
            </a:r>
            <a:endParaRPr lang="en-US" dirty="0"/>
          </a:p>
        </p:txBody>
      </p:sp>
      <p:sp>
        <p:nvSpPr>
          <p:cNvPr id="27" name="Text Placeholder 26"/>
          <p:cNvSpPr>
            <a:spLocks noGrp="1"/>
          </p:cNvSpPr>
          <p:nvPr>
            <p:ph type="body" sz="quarter" idx="14"/>
          </p:nvPr>
        </p:nvSpPr>
        <p:spPr>
          <a:xfrm>
            <a:off x="512064" y="3034792"/>
            <a:ext cx="4590288" cy="381000"/>
          </a:xfrm>
        </p:spPr>
        <p:txBody>
          <a:bodyPr/>
          <a:lstStyle>
            <a:lvl1pPr>
              <a:buFont typeface="Arial" pitchFamily="34" charset="0"/>
              <a:buNone/>
              <a:defRPr sz="1800">
                <a:solidFill>
                  <a:schemeClr val="bg1"/>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Click to edit Master text styles</a:t>
            </a:r>
            <a:endParaRPr lang="en-US" dirty="0"/>
          </a:p>
        </p:txBody>
      </p:sp>
      <p:pic>
        <p:nvPicPr>
          <p:cNvPr id="15" name="Picture 2" descr="T3 IS Logo_Note"/>
          <p:cNvPicPr>
            <a:picLocks noChangeAspect="1" noChangeArrowheads="1"/>
          </p:cNvPicPr>
          <p:nvPr userDrawn="1"/>
        </p:nvPicPr>
        <p:blipFill>
          <a:blip r:embed="rId2" cstate="print"/>
          <a:srcRect/>
          <a:stretch>
            <a:fillRect/>
          </a:stretch>
        </p:blipFill>
        <p:spPr bwMode="auto">
          <a:xfrm>
            <a:off x="317500" y="5486400"/>
            <a:ext cx="3408807" cy="1051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36"/>
                                        </p:tgtEl>
                                        <p:attrNameLst>
                                          <p:attrName>style.visibility</p:attrName>
                                        </p:attrNameLst>
                                      </p:cBhvr>
                                      <p:to>
                                        <p:strVal val="visible"/>
                                      </p:to>
                                    </p:set>
                                    <p:animEffect transition="in" filter="wipe(down)">
                                      <p:cBhvr>
                                        <p:cTn id="7" dur="500"/>
                                        <p:tgtEl>
                                          <p:spTgt spid="31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40"/>
                                        </p:tgtEl>
                                        <p:attrNameLst>
                                          <p:attrName>style.visibility</p:attrName>
                                        </p:attrNameLst>
                                      </p:cBhvr>
                                      <p:to>
                                        <p:strVal val="visible"/>
                                      </p:to>
                                    </p:set>
                                    <p:animEffect transition="in" filter="wipe(up)">
                                      <p:cBhvr>
                                        <p:cTn id="11" dur="500"/>
                                        <p:tgtEl>
                                          <p:spTgt spid="31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6" grpId="0" animBg="1"/>
      <p:bldP spid="3136" grpId="1" animBg="1"/>
      <p:bldP spid="3136" grpId="2" animBg="1"/>
      <p:bldP spid="3140" grpId="0" animBg="1"/>
      <p:bldP spid="3140" grpId="1" animBg="1"/>
      <p:bldP spid="3140" grpId="2" animBg="1"/>
      <p:bldP spid="14" grpId="0" animBg="1"/>
      <p:bldP spid="14" grpId="1" animBg="1"/>
      <p:bldP spid="14" grpId="2"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7848600" cy="63182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105400"/>
          </a:xfrm>
        </p:spPr>
        <p:txBody>
          <a:bodyPr/>
          <a:lstStyle>
            <a:lvl1pPr>
              <a:spcAft>
                <a:spcPts val="1000"/>
              </a:spcAft>
              <a:defRPr baseline="0">
                <a:solidFill>
                  <a:srgbClr val="000036"/>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27048"/>
            <a:ext cx="6172200" cy="4873752"/>
          </a:xfrm>
        </p:spPr>
        <p:txBody>
          <a:bodyPr/>
          <a:lstStyle>
            <a:lvl1pPr marL="0" indent="0">
              <a:spcAft>
                <a:spcPts val="1000"/>
              </a:spcAft>
              <a:buNone/>
              <a:defRPr sz="1600" b="0" baseline="0">
                <a:solidFill>
                  <a:srgbClr val="000036"/>
                </a:solidFill>
              </a:defRPr>
            </a:lvl1pPr>
            <a:lvl2pPr>
              <a:defRPr sz="1600" b="0"/>
            </a:lvl2pPr>
            <a:lvl3pPr>
              <a:defRPr sz="1600" b="0"/>
            </a:lvl3pPr>
            <a:lvl4pPr>
              <a:defRPr sz="1600" b="0"/>
            </a:lvl4pPr>
            <a:lvl5pPr>
              <a:defRPr sz="1600" b="0"/>
            </a:lvl5pPr>
          </a:lstStyle>
          <a:p>
            <a:pPr lvl="0"/>
            <a:r>
              <a:rPr lang="en-US" dirty="0" smtClean="0"/>
              <a:t>Click to edit Master text styles</a:t>
            </a:r>
            <a:endParaRPr lang="en-US" dirty="0"/>
          </a:p>
        </p:txBody>
      </p:sp>
      <p:sp>
        <p:nvSpPr>
          <p:cNvPr id="7" name="Text Placeholder 6"/>
          <p:cNvSpPr>
            <a:spLocks noGrp="1"/>
          </p:cNvSpPr>
          <p:nvPr>
            <p:ph type="body" sz="quarter" idx="11"/>
          </p:nvPr>
        </p:nvSpPr>
        <p:spPr>
          <a:xfrm>
            <a:off x="6784848" y="3904488"/>
            <a:ext cx="2359152" cy="1014984"/>
          </a:xfrm>
        </p:spPr>
        <p:txBody>
          <a:bodyPr/>
          <a:lstStyle>
            <a:lvl1pPr marL="0" indent="0">
              <a:buNone/>
              <a:defRPr sz="1200"/>
            </a:lvl1pPr>
            <a:lvl2pPr>
              <a:defRPr sz="1200"/>
            </a:lvl2pPr>
            <a:lvl3pPr>
              <a:defRPr sz="1200"/>
            </a:lvl3pPr>
            <a:lvl4pPr>
              <a:defRPr sz="1200"/>
            </a:lvl4pPr>
            <a:lvl5pPr>
              <a:defRPr sz="1200"/>
            </a:lvl5pPr>
          </a:lstStyle>
          <a:p>
            <a:pPr lvl="0"/>
            <a:r>
              <a:rPr lang="en-US" dirty="0" smtClean="0"/>
              <a:t>Click to edit Master text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50"/>
          <p:cNvSpPr>
            <a:spLocks noGrp="1" noChangeArrowheads="1"/>
          </p:cNvSpPr>
          <p:nvPr>
            <p:ph type="title"/>
          </p:nvPr>
        </p:nvSpPr>
        <p:spPr bwMode="gray">
          <a:xfrm>
            <a:off x="457200" y="206374"/>
            <a:ext cx="7848600" cy="631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848600" cy="1447800"/>
          </a:xfrm>
        </p:spPr>
        <p:txBody>
          <a:bodyPr/>
          <a:lstStyle>
            <a:lvl1pPr algn="ctr">
              <a:defRPr sz="4800" baseline="0">
                <a:solidFill>
                  <a:srgbClr val="000036"/>
                </a:solidFill>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67" name="Rectangle 43"/>
          <p:cNvSpPr>
            <a:spLocks noChangeArrowheads="1"/>
          </p:cNvSpPr>
          <p:nvPr/>
        </p:nvSpPr>
        <p:spPr bwMode="gray">
          <a:xfrm>
            <a:off x="0" y="9525"/>
            <a:ext cx="9144000" cy="1028700"/>
          </a:xfrm>
          <a:prstGeom prst="rect">
            <a:avLst/>
          </a:prstGeom>
          <a:gradFill flip="none" rotWithShape="1">
            <a:gsLst>
              <a:gs pos="0">
                <a:srgbClr val="00092A"/>
              </a:gs>
              <a:gs pos="100000">
                <a:schemeClr val="accent1"/>
              </a:gs>
            </a:gsLst>
            <a:lin ang="0" scaled="1"/>
            <a:tileRect/>
          </a:gradFill>
          <a:ln w="9525">
            <a:noFill/>
            <a:miter lim="800000"/>
            <a:headEnd/>
            <a:tailEnd/>
          </a:ln>
          <a:effectLst/>
        </p:spPr>
        <p:txBody>
          <a:bodyPr wrap="none" anchor="ctr"/>
          <a:lstStyle/>
          <a:p>
            <a:endParaRPr lang="en-US" dirty="0"/>
          </a:p>
        </p:txBody>
      </p:sp>
      <p:sp>
        <p:nvSpPr>
          <p:cNvPr id="1068" name="Rectangle 44"/>
          <p:cNvSpPr>
            <a:spLocks noChangeArrowheads="1"/>
          </p:cNvSpPr>
          <p:nvPr/>
        </p:nvSpPr>
        <p:spPr bwMode="gray">
          <a:xfrm>
            <a:off x="304800" y="0"/>
            <a:ext cx="8839200" cy="879475"/>
          </a:xfrm>
          <a:prstGeom prst="rect">
            <a:avLst/>
          </a:prstGeom>
          <a:gradFill flip="none" rotWithShape="1">
            <a:gsLst>
              <a:gs pos="100000">
                <a:schemeClr val="accent1"/>
              </a:gs>
              <a:gs pos="100000">
                <a:schemeClr val="accent1">
                  <a:gamma/>
                  <a:shade val="72549"/>
                  <a:invGamma/>
                </a:schemeClr>
              </a:gs>
            </a:gsLst>
            <a:lin ang="8100000" scaled="1"/>
            <a:tileRect/>
          </a:gradFill>
          <a:ln w="9525">
            <a:noFill/>
            <a:miter lim="800000"/>
            <a:headEnd/>
            <a:tailEnd/>
          </a:ln>
          <a:effectLst/>
        </p:spPr>
        <p:txBody>
          <a:bodyPr wrap="none" anchor="ctr"/>
          <a:lstStyle/>
          <a:p>
            <a:endParaRPr lang="en-US" dirty="0"/>
          </a:p>
        </p:txBody>
      </p:sp>
      <p:sp>
        <p:nvSpPr>
          <p:cNvPr id="1069" name="Rectangle 45"/>
          <p:cNvSpPr>
            <a:spLocks noChangeArrowheads="1"/>
          </p:cNvSpPr>
          <p:nvPr/>
        </p:nvSpPr>
        <p:spPr bwMode="gray">
          <a:xfrm>
            <a:off x="0" y="0"/>
            <a:ext cx="8991600" cy="1028700"/>
          </a:xfrm>
          <a:prstGeom prst="rect">
            <a:avLst/>
          </a:prstGeom>
          <a:gradFill rotWithShape="1">
            <a:gsLst>
              <a:gs pos="52000">
                <a:srgbClr val="00092A"/>
              </a:gs>
              <a:gs pos="100000">
                <a:schemeClr val="accent1"/>
              </a:gs>
            </a:gsLst>
            <a:lin ang="0" scaled="0"/>
          </a:gradFill>
          <a:ln w="9525">
            <a:solidFill>
              <a:schemeClr val="accent1"/>
            </a:solidFill>
            <a:miter lim="800000"/>
            <a:headEnd/>
            <a:tailEnd/>
          </a:ln>
          <a:effectLst/>
        </p:spPr>
        <p:txBody>
          <a:bodyPr wrap="none" anchor="ctr"/>
          <a:lstStyle/>
          <a:p>
            <a:endParaRPr lang="en-US" dirty="0"/>
          </a:p>
        </p:txBody>
      </p:sp>
      <p:sp>
        <p:nvSpPr>
          <p:cNvPr id="1071" name="Rectangle 47"/>
          <p:cNvSpPr>
            <a:spLocks noChangeArrowheads="1"/>
          </p:cNvSpPr>
          <p:nvPr/>
        </p:nvSpPr>
        <p:spPr bwMode="gray">
          <a:xfrm>
            <a:off x="0" y="1143000"/>
            <a:ext cx="228600" cy="5715000"/>
          </a:xfrm>
          <a:prstGeom prst="rect">
            <a:avLst/>
          </a:prstGeom>
          <a:gradFill rotWithShape="1">
            <a:gsLst>
              <a:gs pos="18000">
                <a:srgbClr val="0A031F"/>
              </a:gs>
              <a:gs pos="100000">
                <a:schemeClr val="hlink">
                  <a:gamma/>
                  <a:tint val="0"/>
                  <a:invGamma/>
                </a:schemeClr>
              </a:gs>
            </a:gsLst>
            <a:lin ang="5400000" scaled="1"/>
          </a:gradFill>
          <a:ln w="9525">
            <a:noFill/>
            <a:miter lim="800000"/>
            <a:headEnd/>
            <a:tailEnd/>
          </a:ln>
          <a:effectLst/>
        </p:spPr>
        <p:txBody>
          <a:bodyPr wrap="none" anchor="ctr"/>
          <a:lstStyle/>
          <a:p>
            <a:endParaRPr lang="en-US" dirty="0"/>
          </a:p>
        </p:txBody>
      </p:sp>
      <p:sp>
        <p:nvSpPr>
          <p:cNvPr id="1072" name="Rectangle 48"/>
          <p:cNvSpPr>
            <a:spLocks noChangeArrowheads="1"/>
          </p:cNvSpPr>
          <p:nvPr/>
        </p:nvSpPr>
        <p:spPr bwMode="gray">
          <a:xfrm>
            <a:off x="8686800" y="0"/>
            <a:ext cx="76200" cy="609600"/>
          </a:xfrm>
          <a:prstGeom prst="rect">
            <a:avLst/>
          </a:prstGeom>
          <a:solidFill>
            <a:srgbClr val="E66600"/>
          </a:solidFill>
          <a:ln w="9525">
            <a:noFill/>
            <a:miter lim="800000"/>
            <a:headEnd/>
            <a:tailEnd/>
          </a:ln>
          <a:effectLst/>
        </p:spPr>
        <p:txBody>
          <a:bodyPr wrap="none" anchor="ctr"/>
          <a:lstStyle/>
          <a:p>
            <a:endParaRPr lang="en-US" dirty="0"/>
          </a:p>
        </p:txBody>
      </p:sp>
      <p:sp>
        <p:nvSpPr>
          <p:cNvPr id="1027" name="Rectangle 3"/>
          <p:cNvSpPr>
            <a:spLocks noGrp="1" noChangeArrowheads="1"/>
          </p:cNvSpPr>
          <p:nvPr>
            <p:ph type="body" idx="1"/>
          </p:nvPr>
        </p:nvSpPr>
        <p:spPr bwMode="gray">
          <a:xfrm>
            <a:off x="457200" y="14478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73" name="Rectangle 49"/>
          <p:cNvSpPr>
            <a:spLocks noChangeArrowheads="1"/>
          </p:cNvSpPr>
          <p:nvPr/>
        </p:nvSpPr>
        <p:spPr bwMode="gray">
          <a:xfrm>
            <a:off x="0" y="0"/>
            <a:ext cx="1447800" cy="1066800"/>
          </a:xfrm>
          <a:prstGeom prst="rect">
            <a:avLst/>
          </a:prstGeom>
          <a:solidFill>
            <a:schemeClr val="tx1"/>
          </a:solidFill>
          <a:ln w="9525">
            <a:noFill/>
            <a:miter lim="800000"/>
            <a:headEnd/>
            <a:tailEnd/>
          </a:ln>
          <a:effectLst/>
        </p:spPr>
        <p:txBody>
          <a:bodyPr wrap="none" anchor="ctr"/>
          <a:lstStyle/>
          <a:p>
            <a:endParaRPr lang="en-US" dirty="0"/>
          </a:p>
        </p:txBody>
      </p:sp>
      <p:sp>
        <p:nvSpPr>
          <p:cNvPr id="1070" name="Rectangle 46"/>
          <p:cNvSpPr>
            <a:spLocks noChangeArrowheads="1"/>
          </p:cNvSpPr>
          <p:nvPr/>
        </p:nvSpPr>
        <p:spPr bwMode="gray">
          <a:xfrm>
            <a:off x="0" y="1035050"/>
            <a:ext cx="1447800" cy="228600"/>
          </a:xfrm>
          <a:prstGeom prst="rect">
            <a:avLst/>
          </a:prstGeom>
          <a:solidFill>
            <a:srgbClr val="E66600"/>
          </a:solidFill>
          <a:ln w="9525">
            <a:noFill/>
            <a:miter lim="800000"/>
            <a:headEnd/>
            <a:tailEnd/>
          </a:ln>
          <a:effectLst/>
        </p:spPr>
        <p:txBody>
          <a:bodyPr wrap="none" anchor="ctr"/>
          <a:lstStyle/>
          <a:p>
            <a:endParaRPr lang="en-US" dirty="0"/>
          </a:p>
        </p:txBody>
      </p:sp>
      <p:sp>
        <p:nvSpPr>
          <p:cNvPr id="1074" name="Rectangle 50"/>
          <p:cNvSpPr>
            <a:spLocks noGrp="1" noChangeArrowheads="1"/>
          </p:cNvSpPr>
          <p:nvPr>
            <p:ph type="title"/>
          </p:nvPr>
        </p:nvSpPr>
        <p:spPr bwMode="gray">
          <a:xfrm>
            <a:off x="457200" y="206374"/>
            <a:ext cx="7848600" cy="631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707" r:id="rId2"/>
    <p:sldLayoutId id="2147483709" r:id="rId3"/>
    <p:sldLayoutId id="2147483678" r:id="rId4"/>
    <p:sldLayoutId id="2147483708" r:id="rId5"/>
    <p:sldLayoutId id="2147483680" r:id="rId6"/>
    <p:sldLayoutId id="2147483681" r:id="rId7"/>
    <p:sldLayoutId id="2147483682" r:id="rId8"/>
    <p:sldLayoutId id="2147483689" r:id="rId9"/>
    <p:sldLayoutId id="2147483747"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9"/>
                                        </p:tgtEl>
                                        <p:attrNameLst>
                                          <p:attrName>style.visibility</p:attrName>
                                        </p:attrNameLst>
                                      </p:cBhvr>
                                      <p:to>
                                        <p:strVal val="visible"/>
                                      </p:to>
                                    </p:set>
                                    <p:animEffect transition="in" filter="wipe(left)">
                                      <p:cBhvr>
                                        <p:cTn id="7" dur="500"/>
                                        <p:tgtEl>
                                          <p:spTgt spid="106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72"/>
                                        </p:tgtEl>
                                        <p:attrNameLst>
                                          <p:attrName>style.visibility</p:attrName>
                                        </p:attrNameLst>
                                      </p:cBhvr>
                                      <p:to>
                                        <p:strVal val="visible"/>
                                      </p:to>
                                    </p:set>
                                    <p:animEffect transition="in" filter="wipe(up)">
                                      <p:cBhvr>
                                        <p:cTn id="11"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 grpId="0" animBg="1"/>
      <p:bldP spid="1069" grpId="1" animBg="1"/>
      <p:bldP spid="1069" grpId="2" animBg="1"/>
      <p:bldP spid="1069" grpId="3" animBg="1"/>
      <p:bldP spid="1069" grpId="4" animBg="1"/>
      <p:bldP spid="1069" grpId="5" animBg="1"/>
      <p:bldP spid="1069" grpId="6" animBg="1"/>
      <p:bldP spid="1069" grpId="7" animBg="1"/>
      <p:bldP spid="1069" grpId="8" animBg="1"/>
      <p:bldP spid="1069" grpId="9" animBg="1"/>
      <p:bldP spid="1069" grpId="10" animBg="1"/>
      <p:bldP spid="1069" grpId="11" animBg="1"/>
      <p:bldP spid="1069" grpId="12" animBg="1"/>
      <p:bldP spid="1069" grpId="13" animBg="1"/>
      <p:bldP spid="1069" grpId="14" animBg="1"/>
      <p:bldP spid="1069" grpId="15" animBg="1"/>
      <p:bldP spid="1072" grpId="0" animBg="1"/>
      <p:bldP spid="1072" grpId="1" animBg="1"/>
      <p:bldP spid="1072" grpId="2" animBg="1"/>
      <p:bldP spid="1072" grpId="3" animBg="1"/>
      <p:bldP spid="1072" grpId="4" animBg="1"/>
      <p:bldP spid="1072" grpId="5" animBg="1"/>
      <p:bldP spid="1072" grpId="6" animBg="1"/>
      <p:bldP spid="1072" grpId="7" animBg="1"/>
      <p:bldP spid="1072" grpId="8" animBg="1"/>
      <p:bldP spid="1072" grpId="9" animBg="1"/>
      <p:bldP spid="1072" grpId="10" animBg="1"/>
      <p:bldP spid="1072" grpId="11" animBg="1"/>
      <p:bldP spid="1072" grpId="12" animBg="1"/>
      <p:bldP spid="1072" grpId="13" animBg="1"/>
      <p:bldP spid="1072" grpId="14" animBg="1"/>
      <p:bldP spid="1072" grpId="15" animBg="1"/>
    </p:bldLst>
  </p:timing>
  <p:hf sldNum="0" hdr="0" ftr="0" dt="0"/>
  <p:txStyles>
    <p:titleStyle>
      <a:lvl1pPr algn="l" rtl="0" eaLnBrk="1" fontAlgn="base" hangingPunct="1">
        <a:spcBef>
          <a:spcPct val="0"/>
        </a:spcBef>
        <a:spcAft>
          <a:spcPct val="0"/>
        </a:spcAft>
        <a:defRPr sz="3000" b="1">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charset="0"/>
        </a:defRPr>
      </a:lvl2pPr>
      <a:lvl3pPr algn="ctr" rtl="0" eaLnBrk="1" fontAlgn="base" hangingPunct="1">
        <a:spcBef>
          <a:spcPct val="0"/>
        </a:spcBef>
        <a:spcAft>
          <a:spcPct val="0"/>
        </a:spcAft>
        <a:defRPr sz="3600">
          <a:solidFill>
            <a:schemeClr val="bg1"/>
          </a:solidFill>
          <a:latin typeface="Arial" charset="0"/>
        </a:defRPr>
      </a:lvl3pPr>
      <a:lvl4pPr algn="ctr" rtl="0" eaLnBrk="1" fontAlgn="base" hangingPunct="1">
        <a:spcBef>
          <a:spcPct val="0"/>
        </a:spcBef>
        <a:spcAft>
          <a:spcPct val="0"/>
        </a:spcAft>
        <a:defRPr sz="3600">
          <a:solidFill>
            <a:schemeClr val="bg1"/>
          </a:solidFill>
          <a:latin typeface="Arial" charset="0"/>
        </a:defRPr>
      </a:lvl4pPr>
      <a:lvl5pPr algn="ctr" rtl="0" eaLnBrk="1" fontAlgn="base" hangingPunct="1">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lr>
          <a:srgbClr val="E66600"/>
        </a:buClr>
        <a:buSzPct val="75000"/>
        <a:buFont typeface="Wingdings" pitchFamily="2" charset="2"/>
        <a:buChar char="n"/>
        <a:defRPr sz="2800" b="1">
          <a:solidFill>
            <a:srgbClr val="000036"/>
          </a:solidFill>
          <a:latin typeface="+mn-lt"/>
          <a:ea typeface="+mn-ea"/>
          <a:cs typeface="+mn-cs"/>
        </a:defRPr>
      </a:lvl1pPr>
      <a:lvl2pPr marL="742950" indent="-285750" algn="l" rtl="0" eaLnBrk="1" fontAlgn="base" hangingPunct="1">
        <a:spcBef>
          <a:spcPct val="20000"/>
        </a:spcBef>
        <a:spcAft>
          <a:spcPct val="0"/>
        </a:spcAft>
        <a:buClr>
          <a:srgbClr val="0A031F"/>
        </a:buClr>
        <a:buSzPct val="50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67" name="Rectangle 43"/>
          <p:cNvSpPr>
            <a:spLocks noChangeArrowheads="1"/>
          </p:cNvSpPr>
          <p:nvPr/>
        </p:nvSpPr>
        <p:spPr bwMode="gray">
          <a:xfrm>
            <a:off x="0" y="9525"/>
            <a:ext cx="9144000" cy="1028700"/>
          </a:xfrm>
          <a:prstGeom prst="rect">
            <a:avLst/>
          </a:prstGeom>
          <a:gradFill flip="none" rotWithShape="1">
            <a:gsLst>
              <a:gs pos="0">
                <a:srgbClr val="00092A"/>
              </a:gs>
              <a:gs pos="100000">
                <a:schemeClr val="accent1"/>
              </a:gs>
            </a:gsLst>
            <a:lin ang="0" scaled="1"/>
            <a:tileRect/>
          </a:gradFill>
          <a:ln w="9525">
            <a:noFill/>
            <a:miter lim="800000"/>
            <a:headEnd/>
            <a:tailEnd/>
          </a:ln>
          <a:effectLst/>
        </p:spPr>
        <p:txBody>
          <a:bodyPr wrap="none" anchor="ctr"/>
          <a:lstStyle/>
          <a:p>
            <a:endParaRPr lang="en-US" dirty="0">
              <a:solidFill>
                <a:srgbClr val="00092A"/>
              </a:solidFill>
            </a:endParaRPr>
          </a:p>
        </p:txBody>
      </p:sp>
      <p:sp>
        <p:nvSpPr>
          <p:cNvPr id="1068" name="Rectangle 44"/>
          <p:cNvSpPr>
            <a:spLocks noChangeArrowheads="1"/>
          </p:cNvSpPr>
          <p:nvPr/>
        </p:nvSpPr>
        <p:spPr bwMode="gray">
          <a:xfrm>
            <a:off x="304800" y="0"/>
            <a:ext cx="8839200" cy="879475"/>
          </a:xfrm>
          <a:prstGeom prst="rect">
            <a:avLst/>
          </a:prstGeom>
          <a:gradFill flip="none" rotWithShape="1">
            <a:gsLst>
              <a:gs pos="100000">
                <a:schemeClr val="accent1"/>
              </a:gs>
              <a:gs pos="100000">
                <a:schemeClr val="accent1">
                  <a:gamma/>
                  <a:shade val="72549"/>
                  <a:invGamma/>
                </a:schemeClr>
              </a:gs>
            </a:gsLst>
            <a:lin ang="8100000" scaled="1"/>
            <a:tileRect/>
          </a:gradFill>
          <a:ln w="9525">
            <a:noFill/>
            <a:miter lim="800000"/>
            <a:headEnd/>
            <a:tailEnd/>
          </a:ln>
          <a:effectLst/>
        </p:spPr>
        <p:txBody>
          <a:bodyPr wrap="none" anchor="ctr"/>
          <a:lstStyle/>
          <a:p>
            <a:endParaRPr lang="en-US" dirty="0">
              <a:solidFill>
                <a:srgbClr val="00092A"/>
              </a:solidFill>
            </a:endParaRPr>
          </a:p>
        </p:txBody>
      </p:sp>
      <p:sp>
        <p:nvSpPr>
          <p:cNvPr id="1069" name="Rectangle 45"/>
          <p:cNvSpPr>
            <a:spLocks noChangeArrowheads="1"/>
          </p:cNvSpPr>
          <p:nvPr/>
        </p:nvSpPr>
        <p:spPr bwMode="gray">
          <a:xfrm>
            <a:off x="0" y="0"/>
            <a:ext cx="8991600" cy="1028700"/>
          </a:xfrm>
          <a:prstGeom prst="rect">
            <a:avLst/>
          </a:prstGeom>
          <a:gradFill rotWithShape="1">
            <a:gsLst>
              <a:gs pos="52000">
                <a:srgbClr val="00092A"/>
              </a:gs>
              <a:gs pos="100000">
                <a:schemeClr val="accent1"/>
              </a:gs>
            </a:gsLst>
            <a:lin ang="0" scaled="0"/>
          </a:gradFill>
          <a:ln w="9525">
            <a:solidFill>
              <a:schemeClr val="accent1"/>
            </a:solidFill>
            <a:miter lim="800000"/>
            <a:headEnd/>
            <a:tailEnd/>
          </a:ln>
          <a:effectLst/>
        </p:spPr>
        <p:txBody>
          <a:bodyPr wrap="none" anchor="ctr"/>
          <a:lstStyle/>
          <a:p>
            <a:endParaRPr lang="en-US" dirty="0">
              <a:solidFill>
                <a:srgbClr val="00092A"/>
              </a:solidFill>
            </a:endParaRPr>
          </a:p>
        </p:txBody>
      </p:sp>
      <p:sp>
        <p:nvSpPr>
          <p:cNvPr id="1071" name="Rectangle 47"/>
          <p:cNvSpPr>
            <a:spLocks noChangeArrowheads="1"/>
          </p:cNvSpPr>
          <p:nvPr/>
        </p:nvSpPr>
        <p:spPr bwMode="gray">
          <a:xfrm>
            <a:off x="0" y="1143000"/>
            <a:ext cx="228600" cy="5715000"/>
          </a:xfrm>
          <a:prstGeom prst="rect">
            <a:avLst/>
          </a:prstGeom>
          <a:gradFill rotWithShape="1">
            <a:gsLst>
              <a:gs pos="18000">
                <a:srgbClr val="0A031F"/>
              </a:gs>
              <a:gs pos="100000">
                <a:schemeClr val="hlink">
                  <a:gamma/>
                  <a:tint val="0"/>
                  <a:invGamma/>
                </a:schemeClr>
              </a:gs>
            </a:gsLst>
            <a:lin ang="5400000" scaled="1"/>
          </a:gradFill>
          <a:ln w="9525">
            <a:noFill/>
            <a:miter lim="800000"/>
            <a:headEnd/>
            <a:tailEnd/>
          </a:ln>
          <a:effectLst/>
        </p:spPr>
        <p:txBody>
          <a:bodyPr wrap="none" anchor="ctr"/>
          <a:lstStyle/>
          <a:p>
            <a:endParaRPr lang="en-US" dirty="0">
              <a:solidFill>
                <a:srgbClr val="00092A"/>
              </a:solidFill>
            </a:endParaRPr>
          </a:p>
        </p:txBody>
      </p:sp>
      <p:sp>
        <p:nvSpPr>
          <p:cNvPr id="1072" name="Rectangle 48"/>
          <p:cNvSpPr>
            <a:spLocks noChangeArrowheads="1"/>
          </p:cNvSpPr>
          <p:nvPr/>
        </p:nvSpPr>
        <p:spPr bwMode="gray">
          <a:xfrm>
            <a:off x="8686800" y="0"/>
            <a:ext cx="76200" cy="609600"/>
          </a:xfrm>
          <a:prstGeom prst="rect">
            <a:avLst/>
          </a:prstGeom>
          <a:solidFill>
            <a:srgbClr val="E66600"/>
          </a:solidFill>
          <a:ln w="9525">
            <a:noFill/>
            <a:miter lim="800000"/>
            <a:headEnd/>
            <a:tailEnd/>
          </a:ln>
          <a:effectLst/>
        </p:spPr>
        <p:txBody>
          <a:bodyPr wrap="none" anchor="ctr"/>
          <a:lstStyle/>
          <a:p>
            <a:endParaRPr lang="en-US" dirty="0">
              <a:solidFill>
                <a:srgbClr val="00092A"/>
              </a:solidFill>
            </a:endParaRPr>
          </a:p>
        </p:txBody>
      </p:sp>
      <p:sp>
        <p:nvSpPr>
          <p:cNvPr id="1027" name="Rectangle 3"/>
          <p:cNvSpPr>
            <a:spLocks noGrp="1" noChangeArrowheads="1"/>
          </p:cNvSpPr>
          <p:nvPr>
            <p:ph type="body" idx="1"/>
          </p:nvPr>
        </p:nvSpPr>
        <p:spPr bwMode="gray">
          <a:xfrm>
            <a:off x="381000" y="14478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gray">
          <a:xfrm>
            <a:off x="457200" y="657453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36"/>
                </a:solidFill>
              </a:defRPr>
            </a:lvl1pPr>
          </a:lstStyle>
          <a:p>
            <a:endParaRPr lang="en-US" dirty="0"/>
          </a:p>
        </p:txBody>
      </p:sp>
      <p:sp>
        <p:nvSpPr>
          <p:cNvPr id="1029" name="Rectangle 5"/>
          <p:cNvSpPr>
            <a:spLocks noGrp="1" noChangeArrowheads="1"/>
          </p:cNvSpPr>
          <p:nvPr>
            <p:ph type="ftr" sz="quarter" idx="3"/>
          </p:nvPr>
        </p:nvSpPr>
        <p:spPr bwMode="gray">
          <a:xfrm>
            <a:off x="3124200" y="6572250"/>
            <a:ext cx="548640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36"/>
                </a:solidFill>
              </a:defRPr>
            </a:lvl1pPr>
          </a:lstStyle>
          <a:p>
            <a:r>
              <a:rPr lang="en-US" dirty="0" smtClean="0"/>
              <a:t>Copyright © 2012 Tate &amp; Tryon CPAs and Consultants</a:t>
            </a:r>
            <a:endParaRPr lang="en-US" dirty="0"/>
          </a:p>
        </p:txBody>
      </p:sp>
      <p:sp>
        <p:nvSpPr>
          <p:cNvPr id="1073" name="Rectangle 49"/>
          <p:cNvSpPr>
            <a:spLocks noChangeArrowheads="1"/>
          </p:cNvSpPr>
          <p:nvPr/>
        </p:nvSpPr>
        <p:spPr bwMode="gray">
          <a:xfrm>
            <a:off x="0" y="0"/>
            <a:ext cx="1447800" cy="1066800"/>
          </a:xfrm>
          <a:prstGeom prst="rect">
            <a:avLst/>
          </a:prstGeom>
          <a:solidFill>
            <a:schemeClr val="tx1"/>
          </a:solidFill>
          <a:ln w="9525">
            <a:noFill/>
            <a:miter lim="800000"/>
            <a:headEnd/>
            <a:tailEnd/>
          </a:ln>
          <a:effectLst/>
        </p:spPr>
        <p:txBody>
          <a:bodyPr wrap="none" anchor="ctr"/>
          <a:lstStyle/>
          <a:p>
            <a:endParaRPr lang="en-US" dirty="0">
              <a:solidFill>
                <a:srgbClr val="00092A"/>
              </a:solidFill>
            </a:endParaRPr>
          </a:p>
        </p:txBody>
      </p:sp>
      <p:sp>
        <p:nvSpPr>
          <p:cNvPr id="1070" name="Rectangle 46"/>
          <p:cNvSpPr>
            <a:spLocks noChangeArrowheads="1"/>
          </p:cNvSpPr>
          <p:nvPr/>
        </p:nvSpPr>
        <p:spPr bwMode="gray">
          <a:xfrm>
            <a:off x="0" y="1035050"/>
            <a:ext cx="1447800" cy="228600"/>
          </a:xfrm>
          <a:prstGeom prst="rect">
            <a:avLst/>
          </a:prstGeom>
          <a:solidFill>
            <a:srgbClr val="E66600"/>
          </a:solidFill>
          <a:ln w="9525">
            <a:noFill/>
            <a:miter lim="800000"/>
            <a:headEnd/>
            <a:tailEnd/>
          </a:ln>
          <a:effectLst/>
        </p:spPr>
        <p:txBody>
          <a:bodyPr wrap="none" anchor="ctr"/>
          <a:lstStyle/>
          <a:p>
            <a:endParaRPr lang="en-US" dirty="0">
              <a:solidFill>
                <a:srgbClr val="00092A"/>
              </a:solidFill>
            </a:endParaRPr>
          </a:p>
        </p:txBody>
      </p:sp>
      <p:sp>
        <p:nvSpPr>
          <p:cNvPr id="1074" name="Rectangle 50"/>
          <p:cNvSpPr>
            <a:spLocks noGrp="1" noChangeArrowheads="1"/>
          </p:cNvSpPr>
          <p:nvPr>
            <p:ph type="title"/>
          </p:nvPr>
        </p:nvSpPr>
        <p:spPr bwMode="gray">
          <a:xfrm>
            <a:off x="457200" y="206374"/>
            <a:ext cx="7848600" cy="631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9"/>
                                        </p:tgtEl>
                                        <p:attrNameLst>
                                          <p:attrName>style.visibility</p:attrName>
                                        </p:attrNameLst>
                                      </p:cBhvr>
                                      <p:to>
                                        <p:strVal val="visible"/>
                                      </p:to>
                                    </p:set>
                                    <p:animEffect transition="in" filter="wipe(left)">
                                      <p:cBhvr>
                                        <p:cTn id="7" dur="500"/>
                                        <p:tgtEl>
                                          <p:spTgt spid="106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72"/>
                                        </p:tgtEl>
                                        <p:attrNameLst>
                                          <p:attrName>style.visibility</p:attrName>
                                        </p:attrNameLst>
                                      </p:cBhvr>
                                      <p:to>
                                        <p:strVal val="visible"/>
                                      </p:to>
                                    </p:set>
                                    <p:animEffect transition="in" filter="wipe(up)">
                                      <p:cBhvr>
                                        <p:cTn id="11"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 grpId="0" animBg="1"/>
      <p:bldP spid="1069" grpId="1" animBg="1"/>
      <p:bldP spid="1069" grpId="2" animBg="1"/>
      <p:bldP spid="1069" grpId="3" animBg="1"/>
      <p:bldP spid="1069" grpId="4" animBg="1"/>
      <p:bldP spid="1069" grpId="5" animBg="1"/>
      <p:bldP spid="1069" grpId="6" animBg="1"/>
      <p:bldP spid="1069" grpId="7" animBg="1"/>
      <p:bldP spid="1069" grpId="8" animBg="1"/>
      <p:bldP spid="1069" grpId="9" animBg="1"/>
      <p:bldP spid="1069" grpId="10" animBg="1"/>
      <p:bldP spid="1069" grpId="11" animBg="1"/>
      <p:bldP spid="1069" grpId="12" animBg="1"/>
      <p:bldP spid="1069" grpId="13" animBg="1"/>
      <p:bldP spid="1069" grpId="14" animBg="1"/>
      <p:bldP spid="1069" grpId="15" animBg="1"/>
      <p:bldP spid="1072" grpId="0" animBg="1"/>
      <p:bldP spid="1072" grpId="1" animBg="1"/>
      <p:bldP spid="1072" grpId="2" animBg="1"/>
      <p:bldP spid="1072" grpId="3" animBg="1"/>
      <p:bldP spid="1072" grpId="4" animBg="1"/>
      <p:bldP spid="1072" grpId="5" animBg="1"/>
      <p:bldP spid="1072" grpId="6" animBg="1"/>
      <p:bldP spid="1072" grpId="7" animBg="1"/>
      <p:bldP spid="1072" grpId="8" animBg="1"/>
      <p:bldP spid="1072" grpId="9" animBg="1"/>
      <p:bldP spid="1072" grpId="10" animBg="1"/>
      <p:bldP spid="1072" grpId="11" animBg="1"/>
      <p:bldP spid="1072" grpId="12" animBg="1"/>
      <p:bldP spid="1072" grpId="13" animBg="1"/>
      <p:bldP spid="1072" grpId="14" animBg="1"/>
      <p:bldP spid="1072" grpId="15" animBg="1"/>
    </p:bldLst>
  </p:timing>
  <p:hf sldNum="0" hdr="0"/>
  <p:txStyles>
    <p:titleStyle>
      <a:lvl1pPr algn="l" rtl="0" eaLnBrk="1" fontAlgn="base" hangingPunct="1">
        <a:spcBef>
          <a:spcPct val="0"/>
        </a:spcBef>
        <a:spcAft>
          <a:spcPct val="0"/>
        </a:spcAft>
        <a:defRPr sz="3000" b="1">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charset="0"/>
        </a:defRPr>
      </a:lvl2pPr>
      <a:lvl3pPr algn="ctr" rtl="0" eaLnBrk="1" fontAlgn="base" hangingPunct="1">
        <a:spcBef>
          <a:spcPct val="0"/>
        </a:spcBef>
        <a:spcAft>
          <a:spcPct val="0"/>
        </a:spcAft>
        <a:defRPr sz="3600">
          <a:solidFill>
            <a:schemeClr val="bg1"/>
          </a:solidFill>
          <a:latin typeface="Arial" charset="0"/>
        </a:defRPr>
      </a:lvl3pPr>
      <a:lvl4pPr algn="ctr" rtl="0" eaLnBrk="1" fontAlgn="base" hangingPunct="1">
        <a:spcBef>
          <a:spcPct val="0"/>
        </a:spcBef>
        <a:spcAft>
          <a:spcPct val="0"/>
        </a:spcAft>
        <a:defRPr sz="3600">
          <a:solidFill>
            <a:schemeClr val="bg1"/>
          </a:solidFill>
          <a:latin typeface="Arial" charset="0"/>
        </a:defRPr>
      </a:lvl4pPr>
      <a:lvl5pPr algn="ctr" rtl="0" eaLnBrk="1" fontAlgn="base" hangingPunct="1">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lr>
          <a:srgbClr val="E66600"/>
        </a:buClr>
        <a:buSzPct val="75000"/>
        <a:buFont typeface="Wingdings" pitchFamily="2" charset="2"/>
        <a:buChar char="n"/>
        <a:defRPr sz="2800" b="1">
          <a:solidFill>
            <a:srgbClr val="000036"/>
          </a:solidFill>
          <a:latin typeface="+mn-lt"/>
          <a:ea typeface="+mn-ea"/>
          <a:cs typeface="+mn-cs"/>
        </a:defRPr>
      </a:lvl1pPr>
      <a:lvl2pPr marL="742950" indent="-285750" algn="l" rtl="0" eaLnBrk="1" fontAlgn="base" hangingPunct="1">
        <a:spcBef>
          <a:spcPct val="20000"/>
        </a:spcBef>
        <a:spcAft>
          <a:spcPct val="0"/>
        </a:spcAft>
        <a:buClr>
          <a:srgbClr val="0A031F"/>
        </a:buClr>
        <a:buSzPct val="50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mailto:dboedeker@tatetryon.com"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mailto:jsaylor@verisconsulting.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January 16, 2013</a:t>
            </a:r>
            <a:endParaRPr lang="en-US" dirty="0"/>
          </a:p>
        </p:txBody>
      </p:sp>
      <p:sp>
        <p:nvSpPr>
          <p:cNvPr id="3" name="Title 2"/>
          <p:cNvSpPr>
            <a:spLocks noGrp="1"/>
          </p:cNvSpPr>
          <p:nvPr>
            <p:ph type="ctrTitle"/>
          </p:nvPr>
        </p:nvSpPr>
        <p:spPr>
          <a:xfrm>
            <a:off x="457200" y="1676400"/>
            <a:ext cx="8686800" cy="1943100"/>
          </a:xfrm>
        </p:spPr>
        <p:txBody>
          <a:bodyPr/>
          <a:lstStyle/>
          <a:p>
            <a:r>
              <a:rPr lang="en-US" dirty="0" smtClean="0"/>
              <a:t>Back to Basics:  </a:t>
            </a:r>
            <a:br>
              <a:rPr lang="en-US" dirty="0" smtClean="0"/>
            </a:br>
            <a:r>
              <a:rPr lang="en-US" sz="3200" i="1" dirty="0"/>
              <a:t>Top Accounting, Compliance and Governance Issues Facing the Nonprofit Industry in 2013 </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DOL Plan Sponsor &amp; Participant Fee Disclosures</a:t>
            </a:r>
            <a:endParaRPr lang="en-US" b="1" dirty="0">
              <a:effectLst>
                <a:outerShdw blurRad="38100" dist="38100" dir="2700000" algn="tl">
                  <a:srgbClr val="000000">
                    <a:alpha val="43137"/>
                  </a:srgbClr>
                </a:outerShdw>
              </a:effectLst>
            </a:endParaRPr>
          </a:p>
        </p:txBody>
      </p:sp>
      <p:sp>
        <p:nvSpPr>
          <p:cNvPr id="30" name="Slide Number Placeholder 2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9</a:t>
            </a:fld>
            <a:endParaRPr lang="en-US" sz="1400" b="1" dirty="0">
              <a:solidFill>
                <a:schemeClr val="bg1"/>
              </a:solidFill>
            </a:endParaRPr>
          </a:p>
        </p:txBody>
      </p:sp>
      <p:sp>
        <p:nvSpPr>
          <p:cNvPr id="1042" name="TextBox 1041"/>
          <p:cNvSpPr txBox="1"/>
          <p:nvPr/>
        </p:nvSpPr>
        <p:spPr>
          <a:xfrm>
            <a:off x="448101" y="1600200"/>
            <a:ext cx="8305800" cy="5955476"/>
          </a:xfrm>
          <a:prstGeom prst="rect">
            <a:avLst/>
          </a:prstGeom>
          <a:noFill/>
        </p:spPr>
        <p:txBody>
          <a:bodyPr wrap="square" rtlCol="0">
            <a:spAutoFit/>
          </a:bodyPr>
          <a:lstStyle/>
          <a:p>
            <a:pPr marL="463550" indent="-463550">
              <a:spcAft>
                <a:spcPts val="600"/>
              </a:spcAft>
              <a:buSzPct val="75000"/>
              <a:buFont typeface="Wingdings" pitchFamily="2" charset="2"/>
              <a:buChar char="q"/>
            </a:pPr>
            <a:r>
              <a:rPr lang="en-US" sz="2400" dirty="0" smtClean="0"/>
              <a:t>Section 408(b)(2) holds plan sponsors responsible for determining if service arrangements and fees are reasonable.</a:t>
            </a:r>
          </a:p>
          <a:p>
            <a:pPr marL="1257300" lvl="2" indent="-342900">
              <a:buSzPct val="75000"/>
              <a:buFont typeface="Wingdings" pitchFamily="2" charset="2"/>
              <a:buChar char="Ø"/>
            </a:pPr>
            <a:r>
              <a:rPr lang="en-US" sz="2000" dirty="0" smtClean="0"/>
              <a:t>Plan sponsors must be informed of the compensation of those paid by a third party (i.e. investment firms or record keepers) to provide services to the plan.</a:t>
            </a:r>
          </a:p>
          <a:p>
            <a:pPr marL="1257300" lvl="2" indent="-342900">
              <a:buSzPct val="75000"/>
              <a:buFont typeface="Wingdings" pitchFamily="2" charset="2"/>
              <a:buChar char="Ø"/>
            </a:pPr>
            <a:r>
              <a:rPr lang="en-US" sz="2000" dirty="0" smtClean="0"/>
              <a:t>Payers and recipients must disclose the compensation received and services performed to the plan sponsor.</a:t>
            </a:r>
          </a:p>
          <a:p>
            <a:pPr marL="1257300" lvl="2" indent="-342900">
              <a:buSzPct val="75000"/>
              <a:buFont typeface="Wingdings" pitchFamily="2" charset="2"/>
              <a:buChar char="q"/>
            </a:pPr>
            <a:endParaRPr lang="en-US" dirty="0" smtClean="0"/>
          </a:p>
          <a:p>
            <a:pPr marL="463550" lvl="2" indent="-463550">
              <a:buSzPct val="75000"/>
              <a:buFont typeface="Wingdings" pitchFamily="2" charset="2"/>
              <a:buChar char="q"/>
            </a:pPr>
            <a:r>
              <a:rPr lang="en-US" sz="2400" dirty="0" smtClean="0"/>
              <a:t>DOL enforcement efforts and budget have increased in order to improve compliance. Fiduciaries can be fined a % of the losses arising from prohibited transactions. Plans may also be disqualified  resulting in a loss of favorable tax treatment for the plan sponsor and participants.</a:t>
            </a:r>
            <a:endParaRPr lang="en-US" sz="2400"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3105877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r>
              <a:rPr lang="en-US" sz="4400" i="1" dirty="0" smtClean="0"/>
              <a:t>2013 Financial Outlook Survey Results</a:t>
            </a:r>
            <a:endParaRPr lang="en-US" sz="4400" i="1" dirty="0"/>
          </a:p>
        </p:txBody>
      </p:sp>
    </p:spTree>
    <p:extLst>
      <p:ext uri="{BB962C8B-B14F-4D97-AF65-F5344CB8AC3E}">
        <p14:creationId xmlns:p14="http://schemas.microsoft.com/office/powerpoint/2010/main" val="142826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3" y="304800"/>
            <a:ext cx="8229600" cy="685800"/>
          </a:xfrm>
        </p:spPr>
        <p:txBody>
          <a:bodyPr>
            <a:normAutofit/>
          </a:bodyPr>
          <a:lstStyle/>
          <a:p>
            <a:r>
              <a:rPr lang="en-US" b="1" dirty="0" smtClean="0">
                <a:effectLst>
                  <a:outerShdw blurRad="38100" dist="38100" dir="2700000" algn="tl">
                    <a:srgbClr val="000000">
                      <a:alpha val="43137"/>
                    </a:srgbClr>
                  </a:outerShdw>
                </a:effectLst>
              </a:rPr>
              <a:t>Top 3 Financial Priorities for 2013</a:t>
            </a:r>
            <a:endParaRPr lang="en-US" b="1"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838200" y="1606379"/>
            <a:ext cx="7854780" cy="4525963"/>
          </a:xfrm>
        </p:spPr>
        <p:txBody>
          <a:bodyPr>
            <a:normAutofit/>
          </a:bodyPr>
          <a:lstStyle/>
          <a:p>
            <a:pPr>
              <a:buSzPct val="75000"/>
              <a:buFont typeface="Wingdings" pitchFamily="2" charset="2"/>
              <a:buChar char="Ø"/>
            </a:pPr>
            <a:r>
              <a:rPr lang="en-US" dirty="0" smtClean="0"/>
              <a:t>Rethink revenue model and income generation strategies (47%)</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Improve program results &amp; metrics (44%)</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Expand fundraising &amp; development (42%)</a:t>
            </a:r>
          </a:p>
          <a:p>
            <a:pPr marL="0" indent="0">
              <a:buNone/>
            </a:pPr>
            <a:endParaRPr lang="en-US" dirty="0"/>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11</a:t>
            </a:fld>
            <a:endParaRPr lang="en-US" sz="1400" b="1" dirty="0">
              <a:solidFill>
                <a:schemeClr val="bg1"/>
              </a:solidFill>
            </a:endParaRPr>
          </a:p>
        </p:txBody>
      </p:sp>
    </p:spTree>
    <p:extLst>
      <p:ext uri="{BB962C8B-B14F-4D97-AF65-F5344CB8AC3E}">
        <p14:creationId xmlns:p14="http://schemas.microsoft.com/office/powerpoint/2010/main" val="642856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Top Financial Challenges - Part I</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00200"/>
            <a:ext cx="7854780" cy="3886200"/>
          </a:xfrm>
        </p:spPr>
        <p:txBody>
          <a:bodyPr/>
          <a:lstStyle/>
          <a:p>
            <a:pPr>
              <a:buSzPct val="75000"/>
              <a:buFont typeface="Wingdings" pitchFamily="2" charset="2"/>
              <a:buChar char="Ø"/>
            </a:pPr>
            <a:r>
              <a:rPr lang="en-US" dirty="0" smtClean="0"/>
              <a:t>Revenue Stream Consistency</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New Non Dues Revenue Streams</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Maintaining &amp; Growing Membership</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Maintaining Programs with Fewer Resources &amp; Sponsorship &amp; Support</a:t>
            </a:r>
          </a:p>
          <a:p>
            <a:pPr marL="0" indent="0">
              <a:buNone/>
            </a:pPr>
            <a:endParaRPr lang="en-US" dirty="0"/>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12</a:t>
            </a:fld>
            <a:endParaRPr lang="en-US" sz="1400" b="1" dirty="0">
              <a:solidFill>
                <a:schemeClr val="bg1"/>
              </a:solidFill>
            </a:endParaRPr>
          </a:p>
        </p:txBody>
      </p:sp>
    </p:spTree>
    <p:extLst>
      <p:ext uri="{BB962C8B-B14F-4D97-AF65-F5344CB8AC3E}">
        <p14:creationId xmlns:p14="http://schemas.microsoft.com/office/powerpoint/2010/main" val="2932209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Top Financial Challenges – Part II</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00200"/>
            <a:ext cx="7854780" cy="3795629"/>
          </a:xfrm>
        </p:spPr>
        <p:txBody>
          <a:bodyPr>
            <a:normAutofit fontScale="92500" lnSpcReduction="20000"/>
          </a:bodyPr>
          <a:lstStyle/>
          <a:p>
            <a:pPr>
              <a:buSzPct val="75000"/>
              <a:buFont typeface="Wingdings" pitchFamily="2" charset="2"/>
              <a:buChar char="Ø"/>
            </a:pPr>
            <a:r>
              <a:rPr lang="en-US" dirty="0" smtClean="0"/>
              <a:t>Government Grants</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Managing Investment Portfolio &amp; Returns</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Better Budgeting and Efficiency</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Dealing with the Weak Economy</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Expanding Fundraising/Development Efforts</a:t>
            </a:r>
          </a:p>
          <a:p>
            <a:pPr marL="0" indent="0">
              <a:buNone/>
            </a:pPr>
            <a:endParaRPr lang="en-US" dirty="0"/>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13</a:t>
            </a:fld>
            <a:endParaRPr lang="en-US" sz="1400" b="1" dirty="0">
              <a:solidFill>
                <a:schemeClr val="bg1"/>
              </a:solidFill>
            </a:endParaRPr>
          </a:p>
        </p:txBody>
      </p:sp>
    </p:spTree>
    <p:extLst>
      <p:ext uri="{BB962C8B-B14F-4D97-AF65-F5344CB8AC3E}">
        <p14:creationId xmlns:p14="http://schemas.microsoft.com/office/powerpoint/2010/main" val="1249681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Growth Expectations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00200"/>
            <a:ext cx="7848600" cy="4525963"/>
          </a:xfrm>
        </p:spPr>
        <p:txBody>
          <a:bodyPr/>
          <a:lstStyle/>
          <a:p>
            <a:pPr>
              <a:buSzPct val="75000"/>
              <a:buFont typeface="Wingdings" pitchFamily="2" charset="2"/>
              <a:buChar char="Ø"/>
            </a:pPr>
            <a:r>
              <a:rPr lang="en-US" dirty="0" smtClean="0"/>
              <a:t>Nearly 60% of participants expect slow revenue growth (1-9%) in 2013</a:t>
            </a:r>
          </a:p>
          <a:p>
            <a:pPr>
              <a:buSzPct val="75000"/>
              <a:buFont typeface="Wingdings" pitchFamily="2" charset="2"/>
              <a:buChar char="Ø"/>
            </a:pPr>
            <a:endParaRPr lang="en-US" sz="800" dirty="0" smtClean="0"/>
          </a:p>
          <a:p>
            <a:pPr>
              <a:buSzPct val="75000"/>
              <a:buFont typeface="Wingdings" pitchFamily="2" charset="2"/>
              <a:buChar char="Ø"/>
            </a:pPr>
            <a:r>
              <a:rPr lang="en-US" dirty="0" smtClean="0"/>
              <a:t>Almost all organizations planned to maintain (59.5%) or grow (39.2%) their staff next year</a:t>
            </a:r>
            <a:endParaRPr lang="en-US" dirty="0"/>
          </a:p>
        </p:txBody>
      </p:sp>
      <p:sp>
        <p:nvSpPr>
          <p:cNvPr id="15" name="Slide Number Placeholder 14"/>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14</a:t>
            </a:fld>
            <a:endParaRPr lang="en-US" sz="1400" b="1" dirty="0">
              <a:solidFill>
                <a:schemeClr val="bg1"/>
              </a:solidFill>
            </a:endParaRPr>
          </a:p>
        </p:txBody>
      </p:sp>
    </p:spTree>
    <p:extLst>
      <p:ext uri="{BB962C8B-B14F-4D97-AF65-F5344CB8AC3E}">
        <p14:creationId xmlns:p14="http://schemas.microsoft.com/office/powerpoint/2010/main" val="2007961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94" y="228600"/>
            <a:ext cx="8229600" cy="685800"/>
          </a:xfrm>
        </p:spPr>
        <p:txBody>
          <a:bodyPr/>
          <a:lstStyle/>
          <a:p>
            <a:r>
              <a:rPr lang="en-US" b="1" dirty="0" smtClean="0">
                <a:effectLst>
                  <a:outerShdw blurRad="38100" dist="38100" dir="2700000" algn="tl">
                    <a:srgbClr val="000000">
                      <a:alpha val="43137"/>
                    </a:srgbClr>
                  </a:outerShdw>
                </a:effectLst>
              </a:rPr>
              <a:t>Reporting</a:t>
            </a:r>
            <a:endParaRPr lang="en-US" b="1" dirty="0">
              <a:effectLst>
                <a:outerShdw blurRad="38100" dist="38100" dir="2700000" algn="tl">
                  <a:srgbClr val="000000">
                    <a:alpha val="43137"/>
                  </a:srgbClr>
                </a:outerShdw>
              </a:effectLst>
            </a:endParaRPr>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15</a:t>
            </a:fld>
            <a:endParaRPr lang="en-US" sz="1400" b="1" dirty="0">
              <a:solidFill>
                <a:schemeClr val="bg1"/>
              </a:solidFill>
            </a:endParaRPr>
          </a:p>
        </p:txBody>
      </p:sp>
      <p:pic>
        <p:nvPicPr>
          <p:cNvPr id="2050" name="Picture 2" descr="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55" y="1210872"/>
            <a:ext cx="7450445" cy="465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49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Reporting</a:t>
            </a:r>
          </a:p>
        </p:txBody>
      </p:sp>
      <p:sp>
        <p:nvSpPr>
          <p:cNvPr id="3" name="Content Placeholder 2"/>
          <p:cNvSpPr>
            <a:spLocks noGrp="1"/>
          </p:cNvSpPr>
          <p:nvPr>
            <p:ph idx="1"/>
          </p:nvPr>
        </p:nvSpPr>
        <p:spPr>
          <a:xfrm>
            <a:off x="838200" y="1600200"/>
            <a:ext cx="8229600" cy="4525963"/>
          </a:xfrm>
        </p:spPr>
        <p:txBody>
          <a:bodyPr/>
          <a:lstStyle/>
          <a:p>
            <a:pPr>
              <a:buSzPct val="75000"/>
              <a:buFont typeface="Wingdings" pitchFamily="2" charset="2"/>
              <a:buChar char="Ø"/>
            </a:pPr>
            <a:r>
              <a:rPr lang="en-US" dirty="0"/>
              <a:t>77% of reports are distributed via email</a:t>
            </a:r>
          </a:p>
          <a:p>
            <a:pPr>
              <a:buSzPct val="75000"/>
              <a:buFont typeface="Wingdings" pitchFamily="2" charset="2"/>
              <a:buChar char="Ø"/>
            </a:pPr>
            <a:endParaRPr lang="en-US" sz="800" dirty="0"/>
          </a:p>
          <a:p>
            <a:pPr>
              <a:buSzPct val="75000"/>
              <a:buFont typeface="Wingdings" pitchFamily="2" charset="2"/>
              <a:buChar char="Ø"/>
            </a:pPr>
            <a:r>
              <a:rPr lang="en-US" dirty="0"/>
              <a:t>55% are made available via hardcopy packets</a:t>
            </a:r>
          </a:p>
          <a:p>
            <a:pPr>
              <a:buSzPct val="75000"/>
              <a:buFont typeface="Wingdings" pitchFamily="2" charset="2"/>
              <a:buChar char="Ø"/>
            </a:pPr>
            <a:endParaRPr lang="en-US" sz="800" dirty="0"/>
          </a:p>
          <a:p>
            <a:pPr>
              <a:buSzPct val="75000"/>
              <a:buFont typeface="Wingdings" pitchFamily="2" charset="2"/>
              <a:buChar char="Ø"/>
            </a:pPr>
            <a:r>
              <a:rPr lang="en-US" dirty="0"/>
              <a:t>Less than 22% of organizations present financial and operational metrics to management and the board through a Dashboard</a:t>
            </a:r>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16</a:t>
            </a:fld>
            <a:endParaRPr lang="en-US" sz="1400" b="1" dirty="0">
              <a:solidFill>
                <a:schemeClr val="bg1"/>
              </a:solidFill>
            </a:endParaRPr>
          </a:p>
        </p:txBody>
      </p:sp>
    </p:spTree>
    <p:extLst>
      <p:ext uri="{BB962C8B-B14F-4D97-AF65-F5344CB8AC3E}">
        <p14:creationId xmlns:p14="http://schemas.microsoft.com/office/powerpoint/2010/main" val="1763547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Systems</a:t>
            </a:r>
            <a:endParaRPr lang="en-US" b="1" dirty="0">
              <a:effectLst>
                <a:outerShdw blurRad="38100" dist="38100" dir="2700000" algn="tl">
                  <a:srgbClr val="000000">
                    <a:alpha val="43137"/>
                  </a:srgbClr>
                </a:outerShdw>
              </a:effectLst>
            </a:endParaRPr>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17</a:t>
            </a:fld>
            <a:endParaRPr lang="en-US" sz="1400" b="1" dirty="0">
              <a:solidFill>
                <a:schemeClr val="bg1"/>
              </a:solidFill>
            </a:endParaRPr>
          </a:p>
        </p:txBody>
      </p:sp>
      <p:pic>
        <p:nvPicPr>
          <p:cNvPr id="11" name="Picture 4"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970" y="1295400"/>
            <a:ext cx="6289430" cy="440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35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idx="1"/>
          </p:nvPr>
        </p:nvSpPr>
        <p:spPr/>
        <p:txBody>
          <a:bodyPr/>
          <a:lstStyle/>
          <a:p>
            <a:r>
              <a:rPr lang="en-US" sz="4800" i="1" dirty="0" smtClean="0"/>
              <a:t>FASB Activity</a:t>
            </a:r>
            <a:endParaRPr lang="en-US" sz="4800" i="1"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857218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Learning Objective</a:t>
            </a:r>
            <a:endParaRPr lang="en-US" dirty="0"/>
          </a:p>
        </p:txBody>
      </p:sp>
      <p:sp>
        <p:nvSpPr>
          <p:cNvPr id="3" name="Content Placeholder 2"/>
          <p:cNvSpPr>
            <a:spLocks noGrp="1"/>
          </p:cNvSpPr>
          <p:nvPr>
            <p:ph idx="1"/>
          </p:nvPr>
        </p:nvSpPr>
        <p:spPr/>
        <p:txBody>
          <a:bodyPr/>
          <a:lstStyle/>
          <a:p>
            <a:r>
              <a:rPr lang="en-US" dirty="0" smtClean="0"/>
              <a:t>Update FAR members on the top accounting, compliance, and governance issues facing the nonprofit industry in 2013</a:t>
            </a:r>
            <a:r>
              <a:rPr lang="en-US" smtClean="0"/>
              <a:t>.  </a:t>
            </a:r>
            <a:endParaRPr lang="en-US" smtClean="0"/>
          </a:p>
          <a:p>
            <a:r>
              <a:rPr lang="en-US" smtClean="0"/>
              <a:t>A </a:t>
            </a:r>
            <a:r>
              <a:rPr lang="en-US" dirty="0" smtClean="0"/>
              <a:t>question and answer session will follow the formal presentation.</a:t>
            </a:r>
            <a:endParaRPr lang="en-US" dirty="0"/>
          </a:p>
        </p:txBody>
      </p:sp>
    </p:spTree>
    <p:extLst>
      <p:ext uri="{BB962C8B-B14F-4D97-AF65-F5344CB8AC3E}">
        <p14:creationId xmlns:p14="http://schemas.microsoft.com/office/powerpoint/2010/main" val="3729498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Watching the FASB</a:t>
            </a:r>
            <a:endParaRPr lang="en-US" dirty="0"/>
          </a:p>
        </p:txBody>
      </p:sp>
      <p:sp>
        <p:nvSpPr>
          <p:cNvPr id="3" name="Content Placeholder 2"/>
          <p:cNvSpPr>
            <a:spLocks noGrp="1"/>
          </p:cNvSpPr>
          <p:nvPr>
            <p:ph idx="1"/>
          </p:nvPr>
        </p:nvSpPr>
        <p:spPr/>
        <p:txBody>
          <a:bodyPr/>
          <a:lstStyle/>
          <a:p>
            <a:r>
              <a:rPr lang="en-US" dirty="0" smtClean="0"/>
              <a:t>Lease Project (yes, we still care!)</a:t>
            </a:r>
          </a:p>
          <a:p>
            <a:r>
              <a:rPr lang="en-US" dirty="0" smtClean="0"/>
              <a:t>Donated Affiliated Personnel Costs</a:t>
            </a:r>
          </a:p>
          <a:p>
            <a:r>
              <a:rPr lang="en-US" dirty="0" smtClean="0"/>
              <a:t>Donated Securities – cash flow reporting</a:t>
            </a:r>
          </a:p>
          <a:p>
            <a:r>
              <a:rPr lang="en-US" dirty="0" smtClean="0"/>
              <a:t>NFP Financial Reporting Project </a:t>
            </a:r>
            <a:endParaRPr lang="en-US"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149097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 Lease Project</a:t>
            </a:r>
            <a:endParaRPr lang="en-US" dirty="0"/>
          </a:p>
        </p:txBody>
      </p:sp>
      <p:sp>
        <p:nvSpPr>
          <p:cNvPr id="3" name="Content Placeholder 2"/>
          <p:cNvSpPr>
            <a:spLocks noGrp="1"/>
          </p:cNvSpPr>
          <p:nvPr>
            <p:ph idx="1"/>
          </p:nvPr>
        </p:nvSpPr>
        <p:spPr/>
        <p:txBody>
          <a:bodyPr/>
          <a:lstStyle/>
          <a:p>
            <a:r>
              <a:rPr lang="en-US" dirty="0" smtClean="0"/>
              <a:t>Exposure draft scheduled for first half, 2013.</a:t>
            </a:r>
          </a:p>
          <a:p>
            <a:r>
              <a:rPr lang="en-US" dirty="0" smtClean="0"/>
              <a:t>“Right of Use” model has been affirmed.</a:t>
            </a:r>
          </a:p>
          <a:p>
            <a:r>
              <a:rPr lang="en-US" dirty="0" smtClean="0"/>
              <a:t>Service contracts and intangibles are excluded.</a:t>
            </a:r>
          </a:p>
          <a:p>
            <a:r>
              <a:rPr lang="en-US" dirty="0" smtClean="0"/>
              <a:t>Are you consuming more than an insignificant portion of the leased asset?</a:t>
            </a:r>
          </a:p>
          <a:p>
            <a:pPr lvl="1"/>
            <a:r>
              <a:rPr lang="en-US" dirty="0" smtClean="0"/>
              <a:t>“YES” = “Interest &amp; Amortization” Approach</a:t>
            </a:r>
          </a:p>
          <a:p>
            <a:pPr lvl="1"/>
            <a:r>
              <a:rPr lang="en-US" dirty="0" smtClean="0"/>
              <a:t>“NO” = “Straight-Line” Approach</a:t>
            </a: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69810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 Lease Project (continued)</a:t>
            </a:r>
            <a:endParaRPr lang="en-US" dirty="0"/>
          </a:p>
        </p:txBody>
      </p:sp>
      <p:sp>
        <p:nvSpPr>
          <p:cNvPr id="3" name="Content Placeholder 2"/>
          <p:cNvSpPr>
            <a:spLocks noGrp="1"/>
          </p:cNvSpPr>
          <p:nvPr>
            <p:ph idx="1"/>
          </p:nvPr>
        </p:nvSpPr>
        <p:spPr/>
        <p:txBody>
          <a:bodyPr/>
          <a:lstStyle/>
          <a:p>
            <a:r>
              <a:rPr lang="en-US" dirty="0" smtClean="0"/>
              <a:t>Is your tenant/customer consuming more than an insignificant portion of the asset you have leased to them?</a:t>
            </a:r>
          </a:p>
          <a:p>
            <a:pPr lvl="1"/>
            <a:r>
              <a:rPr lang="en-US" dirty="0" smtClean="0"/>
              <a:t>“YES” = “Receivable &amp; Residual” Approach</a:t>
            </a:r>
          </a:p>
          <a:p>
            <a:pPr lvl="1"/>
            <a:r>
              <a:rPr lang="en-US" dirty="0" smtClean="0"/>
              <a:t>“NO” = “Straight-Line” Approach</a:t>
            </a:r>
          </a:p>
          <a:p>
            <a:pPr lvl="1"/>
            <a:endParaRPr lang="en-US" dirty="0"/>
          </a:p>
          <a:p>
            <a:r>
              <a:rPr lang="en-US" dirty="0" smtClean="0"/>
              <a:t>In general, calculating the lease term and future minimum lease payments will be much simpler from the initial proposal.</a:t>
            </a: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090414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 Donated Securities on the SCF</a:t>
            </a:r>
            <a:endParaRPr lang="en-US" dirty="0"/>
          </a:p>
        </p:txBody>
      </p:sp>
      <p:sp>
        <p:nvSpPr>
          <p:cNvPr id="5" name="Content Placeholder 4"/>
          <p:cNvSpPr>
            <a:spLocks noGrp="1"/>
          </p:cNvSpPr>
          <p:nvPr>
            <p:ph idx="1"/>
          </p:nvPr>
        </p:nvSpPr>
        <p:spPr/>
        <p:txBody>
          <a:bodyPr/>
          <a:lstStyle/>
          <a:p>
            <a:r>
              <a:rPr lang="en-US" dirty="0" smtClean="0"/>
              <a:t>Issue was discussed by the FASB’s EITF.</a:t>
            </a:r>
          </a:p>
          <a:p>
            <a:r>
              <a:rPr lang="en-US" dirty="0" smtClean="0"/>
              <a:t>If donated security is directed for immediate sale, then operating activity.</a:t>
            </a:r>
          </a:p>
          <a:p>
            <a:r>
              <a:rPr lang="en-US" dirty="0" smtClean="0"/>
              <a:t>If donor restricted for long-term purposes, then financing activity.</a:t>
            </a:r>
          </a:p>
          <a:p>
            <a:r>
              <a:rPr lang="en-US" dirty="0" smtClean="0"/>
              <a:t>Otherwise, investing activity.</a:t>
            </a:r>
          </a:p>
          <a:p>
            <a:r>
              <a:rPr lang="en-US" dirty="0" smtClean="0"/>
              <a:t>Effective for years beginning after June 15, 2013.</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 Contributed Services from an Affiliate</a:t>
            </a:r>
            <a:endParaRPr lang="en-US" dirty="0"/>
          </a:p>
        </p:txBody>
      </p:sp>
      <p:sp>
        <p:nvSpPr>
          <p:cNvPr id="3" name="Content Placeholder 2"/>
          <p:cNvSpPr>
            <a:spLocks noGrp="1"/>
          </p:cNvSpPr>
          <p:nvPr>
            <p:ph idx="1"/>
          </p:nvPr>
        </p:nvSpPr>
        <p:spPr/>
        <p:txBody>
          <a:bodyPr/>
          <a:lstStyle/>
          <a:p>
            <a:r>
              <a:rPr lang="en-US" dirty="0" smtClean="0"/>
              <a:t>Still in exposure draft.</a:t>
            </a:r>
          </a:p>
          <a:p>
            <a:r>
              <a:rPr lang="en-US" dirty="0" smtClean="0"/>
              <a:t>Would require a recipient NFP to recognize in its standalone financial statements all personnel services received from an affiliate that directly benefit the recipient NFP.  </a:t>
            </a:r>
          </a:p>
          <a:p>
            <a:r>
              <a:rPr lang="en-US" dirty="0" smtClean="0"/>
              <a:t>Services would be measured at the cost recognized by the affiliate for the personnel providing those services.</a:t>
            </a:r>
          </a:p>
          <a:p>
            <a:r>
              <a:rPr lang="en-US" dirty="0" smtClean="0"/>
              <a:t>Final standard anticipated during first half of 2013.</a:t>
            </a: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 Not-for-Profit Financial Reporting: Financial Statements</a:t>
            </a:r>
            <a:endParaRPr lang="en-US" dirty="0"/>
          </a:p>
        </p:txBody>
      </p:sp>
      <p:sp>
        <p:nvSpPr>
          <p:cNvPr id="3" name="Content Placeholder 2"/>
          <p:cNvSpPr>
            <a:spLocks noGrp="1"/>
          </p:cNvSpPr>
          <p:nvPr>
            <p:ph idx="1"/>
          </p:nvPr>
        </p:nvSpPr>
        <p:spPr/>
        <p:txBody>
          <a:bodyPr/>
          <a:lstStyle/>
          <a:p>
            <a:r>
              <a:rPr lang="en-US" dirty="0" smtClean="0"/>
              <a:t>Improve the current net asset classification scheme.</a:t>
            </a:r>
          </a:p>
          <a:p>
            <a:r>
              <a:rPr lang="en-US" dirty="0" smtClean="0"/>
              <a:t>Improve statements of activities and cash flows to more clearly communicate liquidity and financial performance.</a:t>
            </a:r>
          </a:p>
          <a:p>
            <a:r>
              <a:rPr lang="en-US" dirty="0" smtClean="0"/>
              <a:t>Review existing NFP-specific disclosure requirements to improve relevance and understandability.</a:t>
            </a:r>
          </a:p>
          <a:p>
            <a:r>
              <a:rPr lang="en-US" dirty="0" smtClean="0"/>
              <a:t>The Not-for-Profit Advisory Committee (NAC) is playing a key role.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idx="1"/>
          </p:nvPr>
        </p:nvSpPr>
        <p:spPr/>
        <p:txBody>
          <a:bodyPr/>
          <a:lstStyle/>
          <a:p>
            <a:r>
              <a:rPr lang="en-US" sz="4800" i="1" dirty="0" smtClean="0"/>
              <a:t>The Auditing Standards Clarity Project</a:t>
            </a:r>
            <a:endParaRPr lang="en-US" sz="4800" i="1"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24021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Clarity Project – SAS 122</a:t>
            </a:r>
            <a:endParaRPr lang="en-US" dirty="0"/>
          </a:p>
        </p:txBody>
      </p:sp>
      <p:sp>
        <p:nvSpPr>
          <p:cNvPr id="3" name="Content Placeholder 2"/>
          <p:cNvSpPr>
            <a:spLocks noGrp="1"/>
          </p:cNvSpPr>
          <p:nvPr>
            <p:ph idx="1"/>
          </p:nvPr>
        </p:nvSpPr>
        <p:spPr/>
        <p:txBody>
          <a:bodyPr/>
          <a:lstStyle/>
          <a:p>
            <a:pPr marL="0" indent="0">
              <a:buNone/>
            </a:pPr>
            <a:r>
              <a:rPr lang="en-US" dirty="0" smtClean="0"/>
              <a:t>Changes to Auditing Standards</a:t>
            </a:r>
          </a:p>
          <a:p>
            <a:pPr>
              <a:defRPr/>
            </a:pPr>
            <a:r>
              <a:rPr lang="en-US" sz="2400" dirty="0"/>
              <a:t>58 AU sections 		</a:t>
            </a:r>
            <a:r>
              <a:rPr lang="en-US" sz="2400" dirty="0" smtClean="0"/>
              <a:t>	47 </a:t>
            </a:r>
            <a:r>
              <a:rPr lang="en-US" sz="2400" dirty="0"/>
              <a:t>new </a:t>
            </a:r>
            <a:r>
              <a:rPr lang="en-US" sz="2400" dirty="0" smtClean="0"/>
              <a:t>AU-C sections</a:t>
            </a:r>
            <a:endParaRPr lang="en-US" sz="2400" dirty="0"/>
          </a:p>
          <a:p>
            <a:pPr lvl="1">
              <a:defRPr/>
            </a:pPr>
            <a:r>
              <a:rPr lang="en-US" dirty="0"/>
              <a:t>3 withdrawn</a:t>
            </a:r>
          </a:p>
          <a:p>
            <a:pPr lvl="1">
              <a:defRPr/>
            </a:pPr>
            <a:r>
              <a:rPr lang="en-US" dirty="0"/>
              <a:t>37 redrafted to corresponding SAS</a:t>
            </a:r>
          </a:p>
          <a:p>
            <a:pPr lvl="1">
              <a:defRPr/>
            </a:pPr>
            <a:r>
              <a:rPr lang="en-US" dirty="0"/>
              <a:t>7 combined into 1 new SAS</a:t>
            </a:r>
          </a:p>
          <a:p>
            <a:pPr lvl="1">
              <a:defRPr/>
            </a:pPr>
            <a:r>
              <a:rPr lang="en-US" dirty="0"/>
              <a:t>11 combined/split into 9 SASs</a:t>
            </a:r>
          </a:p>
          <a:p>
            <a:pPr lvl="1">
              <a:defRPr/>
            </a:pPr>
            <a:r>
              <a:rPr lang="en-US" dirty="0"/>
              <a:t>AU section numbers changed to converge with ISA </a:t>
            </a:r>
            <a:r>
              <a:rPr lang="en-US" dirty="0" smtClean="0"/>
              <a:t>numbering</a:t>
            </a:r>
          </a:p>
          <a:p>
            <a:pPr>
              <a:defRPr/>
            </a:pPr>
            <a:r>
              <a:rPr lang="en-US" sz="2400" dirty="0" smtClean="0"/>
              <a:t>Effective </a:t>
            </a:r>
            <a:r>
              <a:rPr lang="en-US" sz="2400" dirty="0"/>
              <a:t>for audits of periods ending on or after 12/15/2012</a:t>
            </a:r>
          </a:p>
          <a:p>
            <a:pPr marL="0" indent="0">
              <a:buNone/>
            </a:pPr>
            <a:endParaRPr lang="en-US" dirty="0"/>
          </a:p>
        </p:txBody>
      </p:sp>
      <p:sp>
        <p:nvSpPr>
          <p:cNvPr id="4" name="Right Arrow 3"/>
          <p:cNvSpPr/>
          <p:nvPr/>
        </p:nvSpPr>
        <p:spPr>
          <a:xfrm>
            <a:off x="3086100" y="2171700"/>
            <a:ext cx="20193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1238241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Clarity Project – Noteworthy Items…</a:t>
            </a:r>
            <a:endParaRPr lang="en-US" dirty="0"/>
          </a:p>
        </p:txBody>
      </p:sp>
      <p:sp>
        <p:nvSpPr>
          <p:cNvPr id="3" name="Content Placeholder 2"/>
          <p:cNvSpPr>
            <a:spLocks noGrp="1"/>
          </p:cNvSpPr>
          <p:nvPr>
            <p:ph idx="1"/>
          </p:nvPr>
        </p:nvSpPr>
        <p:spPr/>
        <p:txBody>
          <a:bodyPr/>
          <a:lstStyle/>
          <a:p>
            <a:r>
              <a:rPr lang="en-US" dirty="0" smtClean="0"/>
              <a:t>The term “OCBOA” has been replaced with “Special Purpose Framework”.</a:t>
            </a:r>
          </a:p>
          <a:p>
            <a:r>
              <a:rPr lang="en-US" dirty="0" smtClean="0"/>
              <a:t>Auditors must now specifically perform procedures to detect noncompliance with laws and regulations.  (Used to be called “illegal acts”.)</a:t>
            </a:r>
          </a:p>
          <a:p>
            <a:pPr lvl="1"/>
            <a:r>
              <a:rPr lang="en-US" dirty="0" smtClean="0"/>
              <a:t>Used to say, “No assurance” regarding illegal acts.</a:t>
            </a:r>
          </a:p>
          <a:p>
            <a:pPr lvl="1"/>
            <a:r>
              <a:rPr lang="en-US" dirty="0" smtClean="0"/>
              <a:t>Now, we reference “Inherent limitations of an audit.”</a:t>
            </a:r>
          </a:p>
          <a:p>
            <a:r>
              <a:rPr lang="en-US" dirty="0" smtClean="0"/>
              <a:t>Increased procedures on opening balance testing for initial audit engagements.</a:t>
            </a:r>
          </a:p>
          <a:p>
            <a:endParaRPr lang="en-US" dirty="0"/>
          </a:p>
          <a:p>
            <a:endParaRPr lang="en-US" dirty="0"/>
          </a:p>
        </p:txBody>
      </p:sp>
    </p:spTree>
    <p:extLst>
      <p:ext uri="{BB962C8B-B14F-4D97-AF65-F5344CB8AC3E}">
        <p14:creationId xmlns:p14="http://schemas.microsoft.com/office/powerpoint/2010/main" val="870513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Clarity Project – Noteworthy Items…</a:t>
            </a:r>
            <a:endParaRPr lang="en-US" dirty="0"/>
          </a:p>
        </p:txBody>
      </p:sp>
      <p:sp>
        <p:nvSpPr>
          <p:cNvPr id="3" name="Content Placeholder 2"/>
          <p:cNvSpPr>
            <a:spLocks noGrp="1"/>
          </p:cNvSpPr>
          <p:nvPr>
            <p:ph idx="1"/>
          </p:nvPr>
        </p:nvSpPr>
        <p:spPr/>
        <p:txBody>
          <a:bodyPr/>
          <a:lstStyle/>
          <a:p>
            <a:r>
              <a:rPr lang="en-US" dirty="0" smtClean="0"/>
              <a:t>Auditor must now communicate (orally or in writing) control deficiencies that merit management attention.</a:t>
            </a:r>
          </a:p>
          <a:p>
            <a:pPr lvl="1"/>
            <a:r>
              <a:rPr lang="en-US" dirty="0" smtClean="0"/>
              <a:t>Aimed at items less severe than a significant deficiency or a material weakness.</a:t>
            </a:r>
          </a:p>
          <a:p>
            <a:pPr lvl="1"/>
            <a:endParaRPr lang="en-US" dirty="0"/>
          </a:p>
          <a:p>
            <a:r>
              <a:rPr lang="en-US" dirty="0" smtClean="0"/>
              <a:t>Auditor’s communications regarding significant deficiencies or material weaknesses must now also discuss the potential effects of the deficiency/weakness.</a:t>
            </a:r>
            <a:endParaRPr lang="en-US" dirty="0"/>
          </a:p>
          <a:p>
            <a:endParaRPr lang="en-US" dirty="0"/>
          </a:p>
        </p:txBody>
      </p:sp>
    </p:spTree>
    <p:extLst>
      <p:ext uri="{BB962C8B-B14F-4D97-AF65-F5344CB8AC3E}">
        <p14:creationId xmlns:p14="http://schemas.microsoft.com/office/powerpoint/2010/main" val="3255559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Today’s Agenda</a:t>
            </a:r>
            <a:endParaRPr lang="en-US" b="1" dirty="0">
              <a:effectLst>
                <a:outerShdw blurRad="38100" dist="38100" dir="2700000" algn="tl">
                  <a:srgbClr val="000000">
                    <a:alpha val="43137"/>
                  </a:srgbClr>
                </a:outerShdw>
              </a:effectLst>
            </a:endParaRPr>
          </a:p>
        </p:txBody>
      </p:sp>
      <p:sp>
        <p:nvSpPr>
          <p:cNvPr id="30" name="Slide Number Placeholder 2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2</a:t>
            </a:fld>
            <a:endParaRPr lang="en-US" sz="1400" b="1" dirty="0">
              <a:solidFill>
                <a:schemeClr val="bg1"/>
              </a:solidFill>
            </a:endParaRPr>
          </a:p>
        </p:txBody>
      </p:sp>
      <p:sp>
        <p:nvSpPr>
          <p:cNvPr id="2" name="TextBox 1"/>
          <p:cNvSpPr txBox="1"/>
          <p:nvPr/>
        </p:nvSpPr>
        <p:spPr>
          <a:xfrm>
            <a:off x="762000" y="1371600"/>
            <a:ext cx="7696200" cy="5293757"/>
          </a:xfrm>
          <a:prstGeom prst="rect">
            <a:avLst/>
          </a:prstGeom>
          <a:noFill/>
        </p:spPr>
        <p:txBody>
          <a:bodyPr wrap="square" rtlCol="0">
            <a:spAutoFit/>
          </a:bodyPr>
          <a:lstStyle/>
          <a:p>
            <a:pPr>
              <a:buSzPct val="75000"/>
            </a:pPr>
            <a:r>
              <a:rPr lang="en-US" sz="3200" b="1" u="sng" dirty="0" smtClean="0"/>
              <a:t>Jamie Saylor:</a:t>
            </a:r>
          </a:p>
          <a:p>
            <a:pPr marL="457200" indent="-457200">
              <a:buSzPct val="75000"/>
              <a:buFont typeface="Wingdings" pitchFamily="2" charset="2"/>
              <a:buChar char="§"/>
            </a:pPr>
            <a:r>
              <a:rPr lang="en-US" sz="3200" dirty="0" smtClean="0"/>
              <a:t>Fiscal Cliff &amp; Other Statutory Changes</a:t>
            </a:r>
          </a:p>
          <a:p>
            <a:pPr marL="457200" indent="-457200">
              <a:buSzPct val="75000"/>
              <a:buFont typeface="Wingdings" pitchFamily="2" charset="2"/>
              <a:buChar char="§"/>
              <a:tabLst>
                <a:tab pos="573088" algn="l"/>
              </a:tabLst>
            </a:pPr>
            <a:r>
              <a:rPr lang="en-US" sz="3200" dirty="0" smtClean="0"/>
              <a:t>DOL Disclosures</a:t>
            </a:r>
          </a:p>
          <a:p>
            <a:pPr marL="457200" indent="-457200">
              <a:buSzPct val="75000"/>
              <a:buFont typeface="Wingdings" pitchFamily="2" charset="2"/>
              <a:buChar char="§"/>
            </a:pPr>
            <a:r>
              <a:rPr lang="en-US" sz="3200" dirty="0" smtClean="0"/>
              <a:t>2013 Financial Outlook Survey Results</a:t>
            </a:r>
          </a:p>
          <a:p>
            <a:pPr marL="573088" indent="-573088">
              <a:buSzPct val="75000"/>
              <a:buFont typeface="Wingdings" pitchFamily="2" charset="2"/>
              <a:buChar char="q"/>
            </a:pPr>
            <a:endParaRPr lang="en-US" sz="3200" dirty="0"/>
          </a:p>
          <a:p>
            <a:pPr>
              <a:buSzPct val="75000"/>
            </a:pPr>
            <a:r>
              <a:rPr lang="en-US" sz="3200" b="1" u="sng" dirty="0" smtClean="0"/>
              <a:t>Doug Boedeker:</a:t>
            </a:r>
          </a:p>
          <a:p>
            <a:pPr marL="457200" indent="-457200">
              <a:buSzPct val="75000"/>
              <a:buFont typeface="Wingdings" pitchFamily="2" charset="2"/>
              <a:buChar char="§"/>
            </a:pPr>
            <a:r>
              <a:rPr lang="en-US" sz="3200" dirty="0" smtClean="0"/>
              <a:t>FASB Activity</a:t>
            </a:r>
          </a:p>
          <a:p>
            <a:pPr marL="457200" indent="-457200">
              <a:buSzPct val="75000"/>
              <a:buFont typeface="Wingdings" pitchFamily="2" charset="2"/>
              <a:buChar char="§"/>
            </a:pPr>
            <a:r>
              <a:rPr lang="en-US" sz="3200" dirty="0" smtClean="0"/>
              <a:t>Auditing Standards Clarity Project</a:t>
            </a:r>
          </a:p>
          <a:p>
            <a:pPr marL="457200" indent="-457200">
              <a:buSzPct val="75000"/>
              <a:buFont typeface="Wingdings" pitchFamily="2" charset="2"/>
              <a:buChar char="§"/>
            </a:pPr>
            <a:r>
              <a:rPr lang="en-US" sz="3200" dirty="0" smtClean="0"/>
              <a:t>IRS Exempt Organizations Activity</a:t>
            </a:r>
          </a:p>
          <a:p>
            <a:pPr marL="457200" indent="-457200">
              <a:buSzPct val="75000"/>
              <a:buFont typeface="Wingdings" pitchFamily="2" charset="2"/>
              <a:buChar char="§"/>
            </a:pPr>
            <a:r>
              <a:rPr lang="en-US" sz="3200" dirty="0" smtClean="0"/>
              <a:t>What’s Brewing in the Media</a:t>
            </a:r>
          </a:p>
          <a:p>
            <a:endParaRPr lang="en-US" dirty="0"/>
          </a:p>
        </p:txBody>
      </p:sp>
    </p:spTree>
    <p:extLst>
      <p:ext uri="{BB962C8B-B14F-4D97-AF65-F5344CB8AC3E}">
        <p14:creationId xmlns:p14="http://schemas.microsoft.com/office/powerpoint/2010/main" val="1811531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Clarity Project – Noteworthy Items…</a:t>
            </a:r>
            <a:endParaRPr lang="en-US" dirty="0"/>
          </a:p>
        </p:txBody>
      </p:sp>
      <p:sp>
        <p:nvSpPr>
          <p:cNvPr id="3" name="Content Placeholder 2"/>
          <p:cNvSpPr>
            <a:spLocks noGrp="1"/>
          </p:cNvSpPr>
          <p:nvPr>
            <p:ph idx="1"/>
          </p:nvPr>
        </p:nvSpPr>
        <p:spPr/>
        <p:txBody>
          <a:bodyPr/>
          <a:lstStyle/>
          <a:p>
            <a:r>
              <a:rPr lang="en-US" dirty="0" smtClean="0"/>
              <a:t>The term “</a:t>
            </a:r>
            <a:r>
              <a:rPr lang="en-US" i="1" u="sng" dirty="0" smtClean="0"/>
              <a:t>unqualified opinion</a:t>
            </a:r>
            <a:r>
              <a:rPr lang="en-US" dirty="0" smtClean="0"/>
              <a:t>” is now being replaced with the term “</a:t>
            </a:r>
            <a:r>
              <a:rPr lang="en-US" i="1" u="sng" dirty="0" smtClean="0"/>
              <a:t>unmodified opinion</a:t>
            </a:r>
            <a:r>
              <a:rPr lang="en-US" dirty="0" smtClean="0"/>
              <a:t>”.</a:t>
            </a:r>
          </a:p>
          <a:p>
            <a:r>
              <a:rPr lang="en-US" dirty="0" smtClean="0"/>
              <a:t>Wording of the auditor’s report is changing to further explain management’s responsibilities, the auditor’s responsibilities, and what an audit is.</a:t>
            </a:r>
          </a:p>
          <a:p>
            <a:r>
              <a:rPr lang="en-US" dirty="0" smtClean="0"/>
              <a:t>Section headers (heading titles) are now required to be used within the auditor’s report.</a:t>
            </a:r>
          </a:p>
          <a:p>
            <a:endParaRPr lang="en-US" dirty="0"/>
          </a:p>
        </p:txBody>
      </p:sp>
    </p:spTree>
    <p:extLst>
      <p:ext uri="{BB962C8B-B14F-4D97-AF65-F5344CB8AC3E}">
        <p14:creationId xmlns:p14="http://schemas.microsoft.com/office/powerpoint/2010/main" val="2926334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idx="1"/>
          </p:nvPr>
        </p:nvSpPr>
        <p:spPr/>
        <p:txBody>
          <a:bodyPr/>
          <a:lstStyle/>
          <a:p>
            <a:r>
              <a:rPr lang="en-US" sz="4800" i="1" dirty="0" smtClean="0"/>
              <a:t>IRS Exempt Organization Areas of Interest</a:t>
            </a:r>
            <a:endParaRPr lang="en-US" sz="4800" i="1"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704631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 Organization Focus Areas</a:t>
            </a:r>
            <a:endParaRPr lang="en-US" dirty="0"/>
          </a:p>
        </p:txBody>
      </p:sp>
      <p:sp>
        <p:nvSpPr>
          <p:cNvPr id="3" name="Content Placeholder 2"/>
          <p:cNvSpPr>
            <a:spLocks noGrp="1"/>
          </p:cNvSpPr>
          <p:nvPr>
            <p:ph idx="1"/>
          </p:nvPr>
        </p:nvSpPr>
        <p:spPr/>
        <p:txBody>
          <a:bodyPr/>
          <a:lstStyle/>
          <a:p>
            <a:r>
              <a:rPr lang="en-US" dirty="0" smtClean="0"/>
              <a:t>Scrutiny of “Self-Declarers”</a:t>
            </a:r>
          </a:p>
          <a:p>
            <a:pPr lvl="1"/>
            <a:r>
              <a:rPr lang="en-US" dirty="0" smtClean="0"/>
              <a:t>Relates to 501(c)(4), (c)(5), and (c)(6) entities.</a:t>
            </a:r>
          </a:p>
          <a:p>
            <a:pPr lvl="1"/>
            <a:r>
              <a:rPr lang="en-US" dirty="0" smtClean="0"/>
              <a:t>Review of organizations and information questionnaires.</a:t>
            </a:r>
          </a:p>
          <a:p>
            <a:pPr lvl="1"/>
            <a:endParaRPr lang="en-US" dirty="0"/>
          </a:p>
          <a:p>
            <a:r>
              <a:rPr lang="en-US" dirty="0" smtClean="0"/>
              <a:t>990-T Filers</a:t>
            </a:r>
          </a:p>
          <a:p>
            <a:pPr lvl="1"/>
            <a:r>
              <a:rPr lang="en-US" dirty="0" smtClean="0"/>
              <a:t>Analyzing Form 990-T with interest in entities reporting significant  gross UBI but with no tax due.</a:t>
            </a:r>
            <a:endParaRPr lang="en-US" dirty="0"/>
          </a:p>
        </p:txBody>
      </p:sp>
    </p:spTree>
    <p:extLst>
      <p:ext uri="{BB962C8B-B14F-4D97-AF65-F5344CB8AC3E}">
        <p14:creationId xmlns:p14="http://schemas.microsoft.com/office/powerpoint/2010/main" val="1858525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 Organization Focus Areas</a:t>
            </a:r>
            <a:endParaRPr lang="en-US" dirty="0"/>
          </a:p>
        </p:txBody>
      </p:sp>
      <p:sp>
        <p:nvSpPr>
          <p:cNvPr id="3" name="Content Placeholder 2"/>
          <p:cNvSpPr>
            <a:spLocks noGrp="1"/>
          </p:cNvSpPr>
          <p:nvPr>
            <p:ph idx="1"/>
          </p:nvPr>
        </p:nvSpPr>
        <p:spPr/>
        <p:txBody>
          <a:bodyPr/>
          <a:lstStyle/>
          <a:p>
            <a:r>
              <a:rPr lang="en-US" dirty="0" smtClean="0"/>
              <a:t>Governance</a:t>
            </a:r>
          </a:p>
          <a:p>
            <a:pPr lvl="1"/>
            <a:r>
              <a:rPr lang="en-US" dirty="0" smtClean="0"/>
              <a:t>Using data from the Form 990 to look at connection between governance practices and tax compliance.</a:t>
            </a:r>
          </a:p>
          <a:p>
            <a:pPr marL="457200" lvl="1" indent="0">
              <a:buNone/>
            </a:pPr>
            <a:endParaRPr lang="en-US" dirty="0"/>
          </a:p>
          <a:p>
            <a:r>
              <a:rPr lang="en-US" dirty="0" smtClean="0"/>
              <a:t>Group Exemption Rulings</a:t>
            </a:r>
          </a:p>
          <a:p>
            <a:pPr lvl="1"/>
            <a:r>
              <a:rPr lang="en-US" dirty="0" smtClean="0"/>
              <a:t>Issuing questionnaires to select groups to learn about parent/central organization oversight.</a:t>
            </a:r>
          </a:p>
          <a:p>
            <a:pPr marL="0" indent="0">
              <a:buNone/>
            </a:pPr>
            <a:endParaRPr lang="en-US" dirty="0" smtClean="0"/>
          </a:p>
        </p:txBody>
      </p:sp>
    </p:spTree>
    <p:extLst>
      <p:ext uri="{BB962C8B-B14F-4D97-AF65-F5344CB8AC3E}">
        <p14:creationId xmlns:p14="http://schemas.microsoft.com/office/powerpoint/2010/main" val="3873319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Exempt Organization Focus Areas</a:t>
            </a:r>
            <a:endParaRPr lang="en-US" dirty="0"/>
          </a:p>
        </p:txBody>
      </p:sp>
      <p:sp>
        <p:nvSpPr>
          <p:cNvPr id="3" name="Content Placeholder 2"/>
          <p:cNvSpPr>
            <a:spLocks noGrp="1"/>
          </p:cNvSpPr>
          <p:nvPr>
            <p:ph idx="1"/>
          </p:nvPr>
        </p:nvSpPr>
        <p:spPr/>
        <p:txBody>
          <a:bodyPr/>
          <a:lstStyle/>
          <a:p>
            <a:r>
              <a:rPr lang="en-US" dirty="0" smtClean="0"/>
              <a:t>Foreign Bank Accounts</a:t>
            </a:r>
          </a:p>
          <a:p>
            <a:pPr lvl="1"/>
            <a:r>
              <a:rPr lang="en-US" dirty="0" smtClean="0"/>
              <a:t>Do organizations have oversight of these accounts?  Are funds used for exempt purposes?</a:t>
            </a:r>
          </a:p>
          <a:p>
            <a:pPr marL="457200" lvl="1" indent="0">
              <a:buNone/>
            </a:pPr>
            <a:endParaRPr lang="en-US" dirty="0"/>
          </a:p>
          <a:p>
            <a:r>
              <a:rPr lang="en-US" dirty="0" smtClean="0"/>
              <a:t>“National Research Project” (Employment Tax Reporting)</a:t>
            </a:r>
          </a:p>
          <a:p>
            <a:pPr lvl="1"/>
            <a:r>
              <a:rPr lang="en-US" dirty="0" smtClean="0"/>
              <a:t>Employee or Independent Contractor?</a:t>
            </a:r>
          </a:p>
          <a:p>
            <a:pPr marL="0" indent="0">
              <a:buNone/>
            </a:pPr>
            <a:endParaRPr lang="en-US" dirty="0" smtClean="0"/>
          </a:p>
        </p:txBody>
      </p:sp>
    </p:spTree>
    <p:extLst>
      <p:ext uri="{BB962C8B-B14F-4D97-AF65-F5344CB8AC3E}">
        <p14:creationId xmlns:p14="http://schemas.microsoft.com/office/powerpoint/2010/main" val="1007728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idx="1"/>
          </p:nvPr>
        </p:nvSpPr>
        <p:spPr/>
        <p:txBody>
          <a:bodyPr/>
          <a:lstStyle/>
          <a:p>
            <a:r>
              <a:rPr lang="en-US" sz="4800" i="1" dirty="0" smtClean="0"/>
              <a:t>What’s Brewing in the Media</a:t>
            </a:r>
            <a:endParaRPr lang="en-US" sz="4800" i="1"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704631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eaLnBrk="1" hangingPunct="1"/>
            <a:r>
              <a:rPr lang="en-US" dirty="0" smtClean="0"/>
              <a:t>Bloomberg’s Association Expose’	</a:t>
            </a:r>
          </a:p>
        </p:txBody>
      </p:sp>
      <p:sp>
        <p:nvSpPr>
          <p:cNvPr id="4100" name="Rectangle 3"/>
          <p:cNvSpPr>
            <a:spLocks noGrp="1" noChangeArrowheads="1"/>
          </p:cNvSpPr>
          <p:nvPr>
            <p:ph idx="1"/>
          </p:nvPr>
        </p:nvSpPr>
        <p:spPr/>
        <p:txBody>
          <a:bodyPr>
            <a:normAutofit/>
          </a:bodyPr>
          <a:lstStyle/>
          <a:p>
            <a:pPr marL="0" indent="0">
              <a:lnSpc>
                <a:spcPct val="110000"/>
              </a:lnSpc>
              <a:spcBef>
                <a:spcPct val="5000"/>
              </a:spcBef>
              <a:spcAft>
                <a:spcPct val="5000"/>
              </a:spcAft>
              <a:buNone/>
              <a:defRPr/>
            </a:pPr>
            <a:r>
              <a:rPr lang="en-US" dirty="0" smtClean="0"/>
              <a:t>“Tax-Exempt Firm Gets $600 Million Profit Flying First Class”</a:t>
            </a:r>
          </a:p>
          <a:p>
            <a:pPr lvl="1" indent="-342900">
              <a:lnSpc>
                <a:spcPct val="110000"/>
              </a:lnSpc>
              <a:spcBef>
                <a:spcPct val="5000"/>
              </a:spcBef>
              <a:spcAft>
                <a:spcPct val="5000"/>
              </a:spcAft>
              <a:defRPr/>
            </a:pPr>
            <a:r>
              <a:rPr lang="en-US" dirty="0" smtClean="0"/>
              <a:t>David Evans; </a:t>
            </a:r>
            <a:r>
              <a:rPr lang="en-US" i="1" dirty="0" smtClean="0"/>
              <a:t>Bloomberg Markets Magazine; </a:t>
            </a:r>
            <a:r>
              <a:rPr lang="en-US" dirty="0" smtClean="0"/>
              <a:t>November 14, 2012.</a:t>
            </a:r>
          </a:p>
          <a:p>
            <a:pPr lvl="1" indent="-342900">
              <a:lnSpc>
                <a:spcPct val="110000"/>
              </a:lnSpc>
              <a:spcBef>
                <a:spcPct val="5000"/>
              </a:spcBef>
              <a:spcAft>
                <a:spcPct val="5000"/>
              </a:spcAft>
              <a:defRPr/>
            </a:pPr>
            <a:endParaRPr lang="en-US" dirty="0"/>
          </a:p>
          <a:p>
            <a:pPr>
              <a:lnSpc>
                <a:spcPct val="110000"/>
              </a:lnSpc>
              <a:spcBef>
                <a:spcPct val="5000"/>
              </a:spcBef>
              <a:spcAft>
                <a:spcPct val="5000"/>
              </a:spcAft>
              <a:defRPr/>
            </a:pPr>
            <a:r>
              <a:rPr lang="en-US" b="0" dirty="0"/>
              <a:t>A must-read article for association executives!</a:t>
            </a:r>
          </a:p>
          <a:p>
            <a:pPr>
              <a:lnSpc>
                <a:spcPct val="110000"/>
              </a:lnSpc>
              <a:spcBef>
                <a:spcPct val="5000"/>
              </a:spcBef>
              <a:spcAft>
                <a:spcPct val="5000"/>
              </a:spcAft>
              <a:defRPr/>
            </a:pPr>
            <a:r>
              <a:rPr lang="en-US" b="0" dirty="0"/>
              <a:t>Questions the U.S. practice of allowing associations to self-declare exempt status.</a:t>
            </a:r>
          </a:p>
          <a:p>
            <a:pPr>
              <a:lnSpc>
                <a:spcPct val="110000"/>
              </a:lnSpc>
              <a:spcBef>
                <a:spcPct val="5000"/>
              </a:spcBef>
              <a:spcAft>
                <a:spcPct val="5000"/>
              </a:spcAft>
              <a:defRPr/>
            </a:pPr>
            <a:r>
              <a:rPr lang="en-US" b="0" dirty="0"/>
              <a:t>Should royalties be tax-exempt</a:t>
            </a:r>
            <a:r>
              <a:rPr lang="en-US" b="0" dirty="0" smtClean="0"/>
              <a:t>?</a:t>
            </a:r>
          </a:p>
          <a:p>
            <a:pPr>
              <a:lnSpc>
                <a:spcPct val="110000"/>
              </a:lnSpc>
              <a:spcBef>
                <a:spcPct val="5000"/>
              </a:spcBef>
              <a:spcAft>
                <a:spcPct val="5000"/>
              </a:spcAft>
              <a:defRPr/>
            </a:pPr>
            <a:r>
              <a:rPr lang="en-US" b="0" dirty="0"/>
              <a:t>Executive compensation always draws scrutiny!</a:t>
            </a:r>
          </a:p>
          <a:p>
            <a:pPr>
              <a:spcBef>
                <a:spcPct val="5000"/>
              </a:spcBef>
              <a:spcAft>
                <a:spcPct val="5000"/>
              </a:spcAft>
              <a:defRPr/>
            </a:pPr>
            <a:endParaRPr lang="en-US" dirty="0"/>
          </a:p>
          <a:p>
            <a:pPr>
              <a:lnSpc>
                <a:spcPct val="110000"/>
              </a:lnSpc>
              <a:spcBef>
                <a:spcPct val="5000"/>
              </a:spcBef>
              <a:spcAft>
                <a:spcPct val="5000"/>
              </a:spcAft>
              <a:defRPr/>
            </a:pPr>
            <a:endParaRPr lang="en-US" dirty="0" smtClean="0"/>
          </a:p>
          <a:p>
            <a:pPr marL="381000" indent="-381000" eaLnBrk="1" hangingPunct="1">
              <a:spcBef>
                <a:spcPct val="5000"/>
              </a:spcBef>
              <a:spcAft>
                <a:spcPct val="5000"/>
              </a:spcAft>
              <a:buSzPct val="75000"/>
              <a:buNone/>
              <a:defRPr/>
            </a:pPr>
            <a:endParaRPr lang="en-US" b="1" dirty="0" smtClean="0"/>
          </a:p>
          <a:p>
            <a:pPr marL="381000" indent="-381000" eaLnBrk="1" hangingPunct="1">
              <a:lnSpc>
                <a:spcPct val="150000"/>
              </a:lnSpc>
              <a:spcBef>
                <a:spcPct val="5000"/>
              </a:spcBef>
              <a:spcAft>
                <a:spcPct val="5000"/>
              </a:spcAft>
              <a:buSzPct val="75000"/>
              <a:buNone/>
              <a:defRPr/>
            </a:pPr>
            <a:endParaRPr lang="en-US" b="1" dirty="0" smtClean="0"/>
          </a:p>
          <a:p>
            <a:pPr marL="381000" indent="-381000" eaLnBrk="1" hangingPunct="1">
              <a:lnSpc>
                <a:spcPct val="150000"/>
              </a:lnSpc>
              <a:spcBef>
                <a:spcPct val="5000"/>
              </a:spcBef>
              <a:spcAft>
                <a:spcPct val="5000"/>
              </a:spcAft>
              <a:buSzPct val="75000"/>
              <a:buNone/>
              <a:defRPr/>
            </a:pPr>
            <a:endParaRPr lang="en-US" b="1" dirty="0" smtClean="0"/>
          </a:p>
        </p:txBody>
      </p:sp>
      <p:sp>
        <p:nvSpPr>
          <p:cNvPr id="6" name="Date Placeholder 3"/>
          <p:cNvSpPr>
            <a:spLocks noGrp="1"/>
          </p:cNvSpPr>
          <p:nvPr>
            <p:ph type="dt" sz="half" idx="10"/>
          </p:nvPr>
        </p:nvSpPr>
        <p:spPr>
          <a:xfrm>
            <a:off x="457200" y="6574536"/>
            <a:ext cx="2133600" cy="244475"/>
          </a:xfrm>
        </p:spPr>
        <p:txBody>
          <a:bodyPr/>
          <a:lstStyle/>
          <a:p>
            <a:endParaRPr lang="en-US" dirty="0"/>
          </a:p>
        </p:txBody>
      </p:sp>
    </p:spTree>
    <p:extLst>
      <p:ext uri="{BB962C8B-B14F-4D97-AF65-F5344CB8AC3E}">
        <p14:creationId xmlns:p14="http://schemas.microsoft.com/office/powerpoint/2010/main" val="243610211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eaLnBrk="1" hangingPunct="1"/>
            <a:r>
              <a:rPr lang="en-US" dirty="0" smtClean="0"/>
              <a:t>Governance Questions Continue	</a:t>
            </a:r>
          </a:p>
        </p:txBody>
      </p:sp>
      <p:sp>
        <p:nvSpPr>
          <p:cNvPr id="4100" name="Rectangle 3"/>
          <p:cNvSpPr>
            <a:spLocks noGrp="1" noChangeArrowheads="1"/>
          </p:cNvSpPr>
          <p:nvPr>
            <p:ph idx="1"/>
          </p:nvPr>
        </p:nvSpPr>
        <p:spPr/>
        <p:txBody>
          <a:bodyPr>
            <a:normAutofit/>
          </a:bodyPr>
          <a:lstStyle/>
          <a:p>
            <a:pPr marL="0" indent="0">
              <a:lnSpc>
                <a:spcPct val="110000"/>
              </a:lnSpc>
              <a:spcBef>
                <a:spcPct val="5000"/>
              </a:spcBef>
              <a:spcAft>
                <a:spcPct val="5000"/>
              </a:spcAft>
              <a:buNone/>
              <a:defRPr/>
            </a:pPr>
            <a:r>
              <a:rPr lang="en-US" dirty="0" smtClean="0"/>
              <a:t>“Leon Black Investing Dartmouth Money Stirs Ethics Debate”</a:t>
            </a:r>
          </a:p>
          <a:p>
            <a:pPr lvl="1" indent="-342900">
              <a:lnSpc>
                <a:spcPct val="110000"/>
              </a:lnSpc>
              <a:spcBef>
                <a:spcPct val="5000"/>
              </a:spcBef>
              <a:spcAft>
                <a:spcPct val="5000"/>
              </a:spcAft>
              <a:defRPr/>
            </a:pPr>
            <a:r>
              <a:rPr lang="en-US" dirty="0" smtClean="0"/>
              <a:t>Gillian Wee; </a:t>
            </a:r>
            <a:r>
              <a:rPr lang="en-US" i="1" dirty="0" smtClean="0"/>
              <a:t>Bloomberg Markets Magazine; </a:t>
            </a:r>
            <a:r>
              <a:rPr lang="en-US" dirty="0" smtClean="0"/>
              <a:t>January 7, 2013.</a:t>
            </a:r>
          </a:p>
          <a:p>
            <a:pPr marL="400050" lvl="1" indent="0">
              <a:lnSpc>
                <a:spcPct val="110000"/>
              </a:lnSpc>
              <a:spcBef>
                <a:spcPct val="5000"/>
              </a:spcBef>
              <a:spcAft>
                <a:spcPct val="5000"/>
              </a:spcAft>
              <a:buNone/>
              <a:defRPr/>
            </a:pPr>
            <a:endParaRPr lang="en-US" dirty="0"/>
          </a:p>
          <a:p>
            <a:pPr>
              <a:lnSpc>
                <a:spcPct val="110000"/>
              </a:lnSpc>
              <a:spcBef>
                <a:spcPct val="5000"/>
              </a:spcBef>
              <a:spcAft>
                <a:spcPct val="5000"/>
              </a:spcAft>
              <a:defRPr/>
            </a:pPr>
            <a:r>
              <a:rPr lang="en-US" b="0" dirty="0" smtClean="0"/>
              <a:t>Basic conflict of interest issue.</a:t>
            </a:r>
          </a:p>
          <a:p>
            <a:pPr>
              <a:lnSpc>
                <a:spcPct val="110000"/>
              </a:lnSpc>
              <a:spcBef>
                <a:spcPct val="5000"/>
              </a:spcBef>
              <a:spcAft>
                <a:spcPct val="5000"/>
              </a:spcAft>
              <a:defRPr/>
            </a:pPr>
            <a:r>
              <a:rPr lang="en-US" b="0" dirty="0" smtClean="0"/>
              <a:t>Can safeguards overcome perception?</a:t>
            </a:r>
          </a:p>
          <a:p>
            <a:pPr>
              <a:lnSpc>
                <a:spcPct val="110000"/>
              </a:lnSpc>
              <a:spcBef>
                <a:spcPct val="5000"/>
              </a:spcBef>
              <a:spcAft>
                <a:spcPct val="5000"/>
              </a:spcAft>
              <a:defRPr/>
            </a:pPr>
            <a:r>
              <a:rPr lang="en-US" b="0" dirty="0" smtClean="0"/>
              <a:t>But, what if the conflict is profitable?</a:t>
            </a:r>
          </a:p>
          <a:p>
            <a:pPr>
              <a:lnSpc>
                <a:spcPct val="110000"/>
              </a:lnSpc>
              <a:spcBef>
                <a:spcPct val="5000"/>
              </a:spcBef>
              <a:spcAft>
                <a:spcPct val="5000"/>
              </a:spcAft>
              <a:defRPr/>
            </a:pPr>
            <a:endParaRPr lang="en-US" dirty="0" smtClean="0"/>
          </a:p>
          <a:p>
            <a:pPr marL="514350" indent="-457200">
              <a:lnSpc>
                <a:spcPct val="110000"/>
              </a:lnSpc>
              <a:spcBef>
                <a:spcPct val="5000"/>
              </a:spcBef>
              <a:spcAft>
                <a:spcPct val="5000"/>
              </a:spcAft>
              <a:defRPr/>
            </a:pPr>
            <a:endParaRPr lang="en-US" b="0" dirty="0" smtClean="0"/>
          </a:p>
          <a:p>
            <a:pPr>
              <a:lnSpc>
                <a:spcPct val="150000"/>
              </a:lnSpc>
              <a:spcBef>
                <a:spcPct val="5000"/>
              </a:spcBef>
              <a:spcAft>
                <a:spcPct val="5000"/>
              </a:spcAft>
              <a:defRPr/>
            </a:pPr>
            <a:endParaRPr lang="en-US" dirty="0" smtClean="0"/>
          </a:p>
          <a:p>
            <a:pPr marL="381000" indent="-381000" eaLnBrk="1" hangingPunct="1">
              <a:lnSpc>
                <a:spcPct val="150000"/>
              </a:lnSpc>
              <a:spcBef>
                <a:spcPct val="5000"/>
              </a:spcBef>
              <a:spcAft>
                <a:spcPct val="5000"/>
              </a:spcAft>
              <a:buSzPct val="75000"/>
              <a:buNone/>
              <a:defRPr/>
            </a:pPr>
            <a:endParaRPr lang="en-US" b="1" dirty="0" smtClean="0"/>
          </a:p>
          <a:p>
            <a:pPr marL="381000" indent="-381000" eaLnBrk="1" hangingPunct="1">
              <a:lnSpc>
                <a:spcPct val="150000"/>
              </a:lnSpc>
              <a:spcBef>
                <a:spcPct val="5000"/>
              </a:spcBef>
              <a:spcAft>
                <a:spcPct val="5000"/>
              </a:spcAft>
              <a:buSzPct val="75000"/>
              <a:buNone/>
              <a:defRPr/>
            </a:pPr>
            <a:endParaRPr lang="en-US" b="1" dirty="0" smtClean="0"/>
          </a:p>
          <a:p>
            <a:pPr marL="381000" indent="-381000" eaLnBrk="1" hangingPunct="1">
              <a:lnSpc>
                <a:spcPct val="150000"/>
              </a:lnSpc>
              <a:spcBef>
                <a:spcPct val="5000"/>
              </a:spcBef>
              <a:spcAft>
                <a:spcPct val="5000"/>
              </a:spcAft>
              <a:buSzPct val="75000"/>
              <a:buNone/>
              <a:defRPr/>
            </a:pPr>
            <a:endParaRPr lang="en-US" b="1" dirty="0" smtClean="0"/>
          </a:p>
        </p:txBody>
      </p:sp>
      <p:sp>
        <p:nvSpPr>
          <p:cNvPr id="6" name="Date Placeholder 3"/>
          <p:cNvSpPr>
            <a:spLocks noGrp="1"/>
          </p:cNvSpPr>
          <p:nvPr>
            <p:ph type="dt" sz="half" idx="10"/>
          </p:nvPr>
        </p:nvSpPr>
        <p:spPr>
          <a:xfrm>
            <a:off x="457200" y="6574536"/>
            <a:ext cx="2133600" cy="244475"/>
          </a:xfrm>
        </p:spPr>
        <p:txBody>
          <a:bodyPr/>
          <a:lstStyle/>
          <a:p>
            <a:endParaRPr lang="en-US" dirty="0"/>
          </a:p>
        </p:txBody>
      </p:sp>
    </p:spTree>
    <p:extLst>
      <p:ext uri="{BB962C8B-B14F-4D97-AF65-F5344CB8AC3E}">
        <p14:creationId xmlns:p14="http://schemas.microsoft.com/office/powerpoint/2010/main" val="268465463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eaLnBrk="1" hangingPunct="1"/>
            <a:r>
              <a:rPr lang="en-US" dirty="0" smtClean="0"/>
              <a:t>Charities Are Still Subject to Scrutiny	</a:t>
            </a:r>
          </a:p>
        </p:txBody>
      </p:sp>
      <p:sp>
        <p:nvSpPr>
          <p:cNvPr id="4100" name="Rectangle 3"/>
          <p:cNvSpPr>
            <a:spLocks noGrp="1" noChangeArrowheads="1"/>
          </p:cNvSpPr>
          <p:nvPr>
            <p:ph idx="1"/>
          </p:nvPr>
        </p:nvSpPr>
        <p:spPr/>
        <p:txBody>
          <a:bodyPr>
            <a:normAutofit fontScale="92500"/>
          </a:bodyPr>
          <a:lstStyle/>
          <a:p>
            <a:pPr marL="0" indent="0">
              <a:lnSpc>
                <a:spcPct val="110000"/>
              </a:lnSpc>
              <a:spcBef>
                <a:spcPct val="5000"/>
              </a:spcBef>
              <a:spcAft>
                <a:spcPct val="5000"/>
              </a:spcAft>
              <a:buNone/>
              <a:defRPr/>
            </a:pPr>
            <a:r>
              <a:rPr lang="en-US" dirty="0" smtClean="0"/>
              <a:t>“</a:t>
            </a:r>
            <a:r>
              <a:rPr lang="en-US" dirty="0"/>
              <a:t>Charities Deceive Donors Unaware Money Goes to a Telemarketer</a:t>
            </a:r>
            <a:r>
              <a:rPr lang="en-US" dirty="0" smtClean="0"/>
              <a:t>” and </a:t>
            </a:r>
            <a:r>
              <a:rPr lang="en-US" dirty="0"/>
              <a:t>“Telemarketers Lying for Charities Prompts Call for U.S. Probe”</a:t>
            </a:r>
          </a:p>
          <a:p>
            <a:pPr lvl="1">
              <a:lnSpc>
                <a:spcPct val="110000"/>
              </a:lnSpc>
              <a:spcBef>
                <a:spcPct val="5000"/>
              </a:spcBef>
              <a:spcAft>
                <a:spcPct val="5000"/>
              </a:spcAft>
              <a:defRPr/>
            </a:pPr>
            <a:r>
              <a:rPr lang="en-US" dirty="0" smtClean="0"/>
              <a:t>David </a:t>
            </a:r>
            <a:r>
              <a:rPr lang="en-US" dirty="0"/>
              <a:t>Evans; </a:t>
            </a:r>
            <a:r>
              <a:rPr lang="en-US" i="1" dirty="0"/>
              <a:t>Bloomberg Markets Magazine</a:t>
            </a:r>
            <a:r>
              <a:rPr lang="en-US" dirty="0"/>
              <a:t>; September 12, </a:t>
            </a:r>
            <a:r>
              <a:rPr lang="en-US" dirty="0" smtClean="0"/>
              <a:t>2012 and December 4, 2012, respectively.</a:t>
            </a:r>
          </a:p>
          <a:p>
            <a:pPr marL="457200" lvl="1" indent="0">
              <a:lnSpc>
                <a:spcPct val="110000"/>
              </a:lnSpc>
              <a:spcBef>
                <a:spcPct val="5000"/>
              </a:spcBef>
              <a:spcAft>
                <a:spcPct val="5000"/>
              </a:spcAft>
              <a:buNone/>
              <a:defRPr/>
            </a:pPr>
            <a:endParaRPr lang="en-US" dirty="0" smtClean="0"/>
          </a:p>
          <a:p>
            <a:pPr>
              <a:spcBef>
                <a:spcPct val="5000"/>
              </a:spcBef>
              <a:spcAft>
                <a:spcPct val="5000"/>
              </a:spcAft>
              <a:defRPr/>
            </a:pPr>
            <a:r>
              <a:rPr lang="en-US" b="1" dirty="0" smtClean="0"/>
              <a:t>Questions tactics used by outsourced fundraisers.</a:t>
            </a:r>
          </a:p>
          <a:p>
            <a:pPr>
              <a:spcBef>
                <a:spcPct val="5000"/>
              </a:spcBef>
              <a:spcAft>
                <a:spcPct val="5000"/>
              </a:spcAft>
              <a:defRPr/>
            </a:pPr>
            <a:endParaRPr lang="en-US" dirty="0"/>
          </a:p>
          <a:p>
            <a:pPr>
              <a:spcBef>
                <a:spcPct val="5000"/>
              </a:spcBef>
              <a:spcAft>
                <a:spcPct val="5000"/>
              </a:spcAft>
              <a:defRPr/>
            </a:pPr>
            <a:r>
              <a:rPr lang="en-US" b="1" dirty="0" smtClean="0"/>
              <a:t>Be cautious how you present your fundraising percentage to prospective donors.</a:t>
            </a:r>
          </a:p>
          <a:p>
            <a:pPr marL="381000" indent="-381000" eaLnBrk="1" hangingPunct="1">
              <a:lnSpc>
                <a:spcPct val="150000"/>
              </a:lnSpc>
              <a:spcBef>
                <a:spcPct val="5000"/>
              </a:spcBef>
              <a:spcAft>
                <a:spcPct val="5000"/>
              </a:spcAft>
              <a:buSzPct val="75000"/>
              <a:buNone/>
              <a:defRPr/>
            </a:pPr>
            <a:endParaRPr lang="en-US" b="1" dirty="0" smtClean="0"/>
          </a:p>
        </p:txBody>
      </p:sp>
      <p:sp>
        <p:nvSpPr>
          <p:cNvPr id="6" name="Date Placeholder 3"/>
          <p:cNvSpPr>
            <a:spLocks noGrp="1"/>
          </p:cNvSpPr>
          <p:nvPr>
            <p:ph type="dt" sz="half" idx="10"/>
          </p:nvPr>
        </p:nvSpPr>
        <p:spPr>
          <a:xfrm>
            <a:off x="457200" y="6574536"/>
            <a:ext cx="2133600" cy="244475"/>
          </a:xfrm>
        </p:spPr>
        <p:txBody>
          <a:bodyPr/>
          <a:lstStyle/>
          <a:p>
            <a:endParaRPr lang="en-US" dirty="0"/>
          </a:p>
        </p:txBody>
      </p:sp>
    </p:spTree>
    <p:extLst>
      <p:ext uri="{BB962C8B-B14F-4D97-AF65-F5344CB8AC3E}">
        <p14:creationId xmlns:p14="http://schemas.microsoft.com/office/powerpoint/2010/main" val="201619311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eaLnBrk="1" hangingPunct="1"/>
            <a:r>
              <a:rPr lang="en-US" dirty="0" smtClean="0"/>
              <a:t>Questions &amp; Answers	</a:t>
            </a:r>
          </a:p>
        </p:txBody>
      </p:sp>
      <p:sp>
        <p:nvSpPr>
          <p:cNvPr id="4100" name="Rectangle 3"/>
          <p:cNvSpPr>
            <a:spLocks noGrp="1" noChangeArrowheads="1"/>
          </p:cNvSpPr>
          <p:nvPr>
            <p:ph idx="1"/>
          </p:nvPr>
        </p:nvSpPr>
        <p:spPr/>
        <p:txBody>
          <a:bodyPr>
            <a:normAutofit/>
          </a:bodyPr>
          <a:lstStyle/>
          <a:p>
            <a:pPr marL="0" indent="0">
              <a:lnSpc>
                <a:spcPct val="110000"/>
              </a:lnSpc>
              <a:spcBef>
                <a:spcPct val="5000"/>
              </a:spcBef>
              <a:spcAft>
                <a:spcPct val="5000"/>
              </a:spcAft>
              <a:buNone/>
              <a:defRPr/>
            </a:pPr>
            <a:r>
              <a:rPr lang="en-US" dirty="0" smtClean="0"/>
              <a:t>Doug Boedeker, CPA, CMA, Tate &amp; Tryon</a:t>
            </a:r>
          </a:p>
          <a:p>
            <a:pPr lvl="1">
              <a:lnSpc>
                <a:spcPct val="110000"/>
              </a:lnSpc>
              <a:spcBef>
                <a:spcPct val="5000"/>
              </a:spcBef>
              <a:spcAft>
                <a:spcPct val="5000"/>
              </a:spcAft>
              <a:defRPr/>
            </a:pPr>
            <a:r>
              <a:rPr lang="en-US" dirty="0" smtClean="0">
                <a:hlinkClick r:id="rId3"/>
              </a:rPr>
              <a:t>dboedeker@tatetryon.com</a:t>
            </a:r>
            <a:endParaRPr lang="en-US" dirty="0" smtClean="0"/>
          </a:p>
          <a:p>
            <a:pPr lvl="1">
              <a:lnSpc>
                <a:spcPct val="110000"/>
              </a:lnSpc>
              <a:spcBef>
                <a:spcPct val="5000"/>
              </a:spcBef>
              <a:spcAft>
                <a:spcPct val="5000"/>
              </a:spcAft>
              <a:defRPr/>
            </a:pPr>
            <a:r>
              <a:rPr lang="en-US" dirty="0" smtClean="0"/>
              <a:t>202-419-5106</a:t>
            </a:r>
            <a:endParaRPr lang="en-US" dirty="0"/>
          </a:p>
          <a:p>
            <a:pPr marL="0" indent="0">
              <a:lnSpc>
                <a:spcPct val="110000"/>
              </a:lnSpc>
              <a:spcBef>
                <a:spcPct val="5000"/>
              </a:spcBef>
              <a:spcAft>
                <a:spcPct val="5000"/>
              </a:spcAft>
              <a:buNone/>
              <a:defRPr/>
            </a:pPr>
            <a:endParaRPr lang="en-US" dirty="0" smtClean="0"/>
          </a:p>
          <a:p>
            <a:pPr marL="0" indent="0">
              <a:lnSpc>
                <a:spcPct val="110000"/>
              </a:lnSpc>
              <a:spcBef>
                <a:spcPct val="5000"/>
              </a:spcBef>
              <a:spcAft>
                <a:spcPct val="5000"/>
              </a:spcAft>
              <a:buNone/>
              <a:defRPr/>
            </a:pPr>
            <a:r>
              <a:rPr lang="en-US" dirty="0" smtClean="0"/>
              <a:t>Jamie Saylor, CPA, Veris Consulting</a:t>
            </a:r>
          </a:p>
          <a:p>
            <a:pPr lvl="1">
              <a:lnSpc>
                <a:spcPct val="110000"/>
              </a:lnSpc>
              <a:spcBef>
                <a:spcPct val="5000"/>
              </a:spcBef>
              <a:spcAft>
                <a:spcPct val="5000"/>
              </a:spcAft>
              <a:defRPr/>
            </a:pPr>
            <a:r>
              <a:rPr lang="en-US" dirty="0" smtClean="0">
                <a:hlinkClick r:id="rId4"/>
              </a:rPr>
              <a:t>jsaylor@verisconsulting.com</a:t>
            </a:r>
            <a:endParaRPr lang="en-US" dirty="0" smtClean="0"/>
          </a:p>
          <a:p>
            <a:pPr lvl="1">
              <a:lnSpc>
                <a:spcPct val="110000"/>
              </a:lnSpc>
              <a:spcBef>
                <a:spcPct val="5000"/>
              </a:spcBef>
              <a:spcAft>
                <a:spcPct val="5000"/>
              </a:spcAft>
              <a:defRPr/>
            </a:pPr>
            <a:r>
              <a:rPr lang="en-US" dirty="0" smtClean="0"/>
              <a:t>703-654-1446</a:t>
            </a:r>
          </a:p>
          <a:p>
            <a:pPr marL="0" indent="0">
              <a:lnSpc>
                <a:spcPct val="110000"/>
              </a:lnSpc>
              <a:spcBef>
                <a:spcPct val="5000"/>
              </a:spcBef>
              <a:spcAft>
                <a:spcPct val="5000"/>
              </a:spcAft>
              <a:buNone/>
              <a:defRPr/>
            </a:pPr>
            <a:endParaRPr lang="en-US" dirty="0" smtClean="0"/>
          </a:p>
          <a:p>
            <a:pPr marL="381000" indent="-381000" eaLnBrk="1" hangingPunct="1">
              <a:lnSpc>
                <a:spcPct val="150000"/>
              </a:lnSpc>
              <a:spcBef>
                <a:spcPct val="5000"/>
              </a:spcBef>
              <a:spcAft>
                <a:spcPct val="5000"/>
              </a:spcAft>
              <a:buSzPct val="75000"/>
              <a:buNone/>
              <a:defRPr/>
            </a:pPr>
            <a:endParaRPr lang="en-US" b="1" dirty="0" smtClean="0"/>
          </a:p>
        </p:txBody>
      </p:sp>
      <p:sp>
        <p:nvSpPr>
          <p:cNvPr id="6" name="Date Placeholder 3"/>
          <p:cNvSpPr>
            <a:spLocks noGrp="1"/>
          </p:cNvSpPr>
          <p:nvPr>
            <p:ph type="dt" sz="half" idx="10"/>
          </p:nvPr>
        </p:nvSpPr>
        <p:spPr>
          <a:xfrm>
            <a:off x="457200" y="6574536"/>
            <a:ext cx="2133600" cy="244475"/>
          </a:xfrm>
        </p:spPr>
        <p:txBody>
          <a:bodyPr/>
          <a:lstStyle/>
          <a:p>
            <a:endParaRPr lang="en-US" dirty="0"/>
          </a:p>
        </p:txBody>
      </p:sp>
    </p:spTree>
    <p:extLst>
      <p:ext uri="{BB962C8B-B14F-4D97-AF65-F5344CB8AC3E}">
        <p14:creationId xmlns:p14="http://schemas.microsoft.com/office/powerpoint/2010/main" val="35333489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r>
              <a:rPr lang="en-US" sz="4000" i="1" dirty="0" smtClean="0"/>
              <a:t>Fiscal Cliff &amp; Other Statutory Changes</a:t>
            </a:r>
            <a:endParaRPr lang="en-US" sz="4000" i="1" dirty="0"/>
          </a:p>
        </p:txBody>
      </p:sp>
    </p:spTree>
    <p:extLst>
      <p:ext uri="{BB962C8B-B14F-4D97-AF65-F5344CB8AC3E}">
        <p14:creationId xmlns:p14="http://schemas.microsoft.com/office/powerpoint/2010/main" val="1385199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Fiscal Cliff &amp; Other Statutory Changes</a:t>
            </a:r>
            <a:endParaRPr lang="en-US" b="1" dirty="0">
              <a:effectLst>
                <a:outerShdw blurRad="38100" dist="38100" dir="2700000" algn="tl">
                  <a:srgbClr val="000000">
                    <a:alpha val="43137"/>
                  </a:srgbClr>
                </a:outerShdw>
              </a:effectLst>
            </a:endParaRPr>
          </a:p>
        </p:txBody>
      </p:sp>
      <p:sp>
        <p:nvSpPr>
          <p:cNvPr id="30" name="Slide Number Placeholder 2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4</a:t>
            </a:fld>
            <a:endParaRPr lang="en-US" sz="1400" b="1" dirty="0">
              <a:solidFill>
                <a:schemeClr val="bg1"/>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84" y="1349992"/>
            <a:ext cx="727092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697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Fiscal Cliff &amp; Other Statutory Changes</a:t>
            </a:r>
            <a:endParaRPr lang="en-US" b="1" dirty="0">
              <a:effectLst>
                <a:outerShdw blurRad="38100" dist="38100" dir="2700000" algn="tl">
                  <a:srgbClr val="000000">
                    <a:alpha val="43137"/>
                  </a:srgbClr>
                </a:outerShdw>
              </a:effectLst>
            </a:endParaRPr>
          </a:p>
        </p:txBody>
      </p:sp>
      <p:sp>
        <p:nvSpPr>
          <p:cNvPr id="30" name="Slide Number Placeholder 2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5</a:t>
            </a:fld>
            <a:endParaRPr lang="en-US" sz="1400" b="1" dirty="0">
              <a:solidFill>
                <a:schemeClr val="bg1"/>
              </a:solidFill>
            </a:endParaRP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40" y="1405530"/>
            <a:ext cx="7216939" cy="459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15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Fiscal Cliff &amp; Other Statutory Changes</a:t>
            </a:r>
            <a:endParaRPr lang="en-US" b="1" dirty="0">
              <a:effectLst>
                <a:outerShdw blurRad="38100" dist="38100" dir="2700000" algn="tl">
                  <a:srgbClr val="000000">
                    <a:alpha val="43137"/>
                  </a:srgbClr>
                </a:outerShdw>
              </a:effectLst>
            </a:endParaRPr>
          </a:p>
        </p:txBody>
      </p:sp>
      <p:sp>
        <p:nvSpPr>
          <p:cNvPr id="30" name="Slide Number Placeholder 2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6</a:t>
            </a:fld>
            <a:endParaRPr lang="en-US" sz="1400" b="1" dirty="0">
              <a:solidFill>
                <a:schemeClr val="bg1"/>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50662"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26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r>
              <a:rPr lang="en-US" sz="4800" i="1" dirty="0" smtClean="0"/>
              <a:t>DOL Disclosures</a:t>
            </a:r>
            <a:endParaRPr lang="en-US" sz="4800" i="1" dirty="0"/>
          </a:p>
        </p:txBody>
      </p:sp>
    </p:spTree>
    <p:extLst>
      <p:ext uri="{BB962C8B-B14F-4D97-AF65-F5344CB8AC3E}">
        <p14:creationId xmlns:p14="http://schemas.microsoft.com/office/powerpoint/2010/main" val="219472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DOL Plan Sponsor &amp; Participant Fee Disclosures</a:t>
            </a:r>
            <a:endParaRPr lang="en-US" b="1" dirty="0">
              <a:effectLst>
                <a:outerShdw blurRad="38100" dist="38100" dir="2700000" algn="tl">
                  <a:srgbClr val="000000">
                    <a:alpha val="43137"/>
                  </a:srgbClr>
                </a:outerShdw>
              </a:effectLst>
            </a:endParaRPr>
          </a:p>
        </p:txBody>
      </p:sp>
      <p:sp>
        <p:nvSpPr>
          <p:cNvPr id="30" name="Slide Number Placeholder 29"/>
          <p:cNvSpPr>
            <a:spLocks noGrp="1"/>
          </p:cNvSpPr>
          <p:nvPr>
            <p:ph type="sldNum" sz="quarter" idx="4294967295"/>
          </p:nvPr>
        </p:nvSpPr>
        <p:spPr>
          <a:xfrm>
            <a:off x="6553200" y="6356350"/>
            <a:ext cx="2133600" cy="365125"/>
          </a:xfrm>
          <a:prstGeom prst="rect">
            <a:avLst/>
          </a:prstGeom>
        </p:spPr>
        <p:txBody>
          <a:bodyPr/>
          <a:lstStyle/>
          <a:p>
            <a:fld id="{47FE19E4-0AA8-4960-9A4A-47A5336480E2}" type="slidenum">
              <a:rPr lang="en-US" sz="1400" b="1" smtClean="0">
                <a:solidFill>
                  <a:schemeClr val="bg1"/>
                </a:solidFill>
              </a:rPr>
              <a:t>8</a:t>
            </a:fld>
            <a:endParaRPr lang="en-US" sz="1400" b="1" dirty="0">
              <a:solidFill>
                <a:schemeClr val="bg1"/>
              </a:solidFill>
            </a:endParaRPr>
          </a:p>
        </p:txBody>
      </p:sp>
      <p:sp>
        <p:nvSpPr>
          <p:cNvPr id="1042" name="TextBox 1041"/>
          <p:cNvSpPr txBox="1"/>
          <p:nvPr/>
        </p:nvSpPr>
        <p:spPr>
          <a:xfrm>
            <a:off x="448101" y="1600200"/>
            <a:ext cx="8305800" cy="6093976"/>
          </a:xfrm>
          <a:prstGeom prst="rect">
            <a:avLst/>
          </a:prstGeom>
          <a:noFill/>
        </p:spPr>
        <p:txBody>
          <a:bodyPr wrap="square" rtlCol="0">
            <a:spAutoFit/>
          </a:bodyPr>
          <a:lstStyle/>
          <a:p>
            <a:pPr marL="463550" indent="-463550">
              <a:spcAft>
                <a:spcPts val="600"/>
              </a:spcAft>
              <a:buSzPct val="75000"/>
              <a:buFont typeface="Wingdings" pitchFamily="2" charset="2"/>
              <a:buChar char="q"/>
            </a:pPr>
            <a:r>
              <a:rPr lang="en-US" sz="2400" dirty="0" smtClean="0"/>
              <a:t>DOL’s goal was to require fuller disclosure rules surrounding fees charged on 401(k)-type retirement plans and provide greater comparability of investment-related information.</a:t>
            </a:r>
          </a:p>
          <a:p>
            <a:pPr marL="463550" indent="-463550">
              <a:spcAft>
                <a:spcPts val="600"/>
              </a:spcAft>
              <a:buFont typeface="Wingdings" pitchFamily="2" charset="2"/>
              <a:buChar char="q"/>
            </a:pPr>
            <a:endParaRPr lang="en-US" sz="2400" dirty="0" smtClean="0"/>
          </a:p>
          <a:p>
            <a:pPr marL="463550" indent="-463550">
              <a:buSzPct val="75000"/>
              <a:buFont typeface="Wingdings" pitchFamily="2" charset="2"/>
              <a:buChar char="q"/>
            </a:pPr>
            <a:r>
              <a:rPr lang="en-US" sz="2400" dirty="0" smtClean="0"/>
              <a:t>Section 404(a)(5) of ERISA requires plan fiduciaries (plan sponsors) to give workers:</a:t>
            </a:r>
          </a:p>
          <a:p>
            <a:pPr marL="1257300" lvl="2" indent="-342900">
              <a:buSzPct val="75000"/>
              <a:buFont typeface="Wingdings" pitchFamily="2" charset="2"/>
              <a:buChar char="Ø"/>
            </a:pPr>
            <a:r>
              <a:rPr lang="en-US" sz="2000" dirty="0" smtClean="0"/>
              <a:t>Quarterly statements of plan fees and expenses deducted from their accounts</a:t>
            </a:r>
          </a:p>
          <a:p>
            <a:pPr marL="1257300" lvl="2" indent="-342900">
              <a:buSzPct val="75000"/>
              <a:buFont typeface="Wingdings" pitchFamily="2" charset="2"/>
              <a:buChar char="Ø"/>
            </a:pPr>
            <a:r>
              <a:rPr lang="en-US" sz="2000" dirty="0" smtClean="0"/>
              <a:t>Cost and other information about investments under their plan</a:t>
            </a:r>
          </a:p>
          <a:p>
            <a:pPr marL="1257300" lvl="2" indent="-342900">
              <a:buSzPct val="75000"/>
              <a:buFont typeface="Wingdings" pitchFamily="2" charset="2"/>
              <a:buChar char="Ø"/>
            </a:pPr>
            <a:r>
              <a:rPr lang="en-US" sz="2000" dirty="0" smtClean="0"/>
              <a:t>Access to supplemental investment information</a:t>
            </a:r>
          </a:p>
          <a:p>
            <a:pPr marL="1257300" lvl="2" indent="-342900">
              <a:buFont typeface="Wingdings" pitchFamily="2" charset="2"/>
              <a:buChar char="Ø"/>
            </a:pPr>
            <a:endParaRPr lang="en-US" dirty="0" smtClean="0"/>
          </a:p>
          <a:p>
            <a:pPr marL="463550" lvl="2" indent="-463550">
              <a:buSzPct val="75000"/>
              <a:buFont typeface="Wingdings" pitchFamily="2" charset="2"/>
              <a:buChar char="q"/>
            </a:pPr>
            <a:r>
              <a:rPr lang="en-US" sz="2400" dirty="0" smtClean="0"/>
              <a:t>These disclosures must use uniform methods to calculate expense and return information</a:t>
            </a:r>
            <a:endParaRPr lang="en-US" sz="2400"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3633369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 theme for seminar presentations">
  <a:themeElements>
    <a:clrScheme name="Custom 169">
      <a:dk1>
        <a:srgbClr val="00092A"/>
      </a:dk1>
      <a:lt1>
        <a:srgbClr val="FFFFFF"/>
      </a:lt1>
      <a:dk2>
        <a:srgbClr val="003300"/>
      </a:dk2>
      <a:lt2>
        <a:srgbClr val="C0C0C0"/>
      </a:lt2>
      <a:accent1>
        <a:srgbClr val="003300"/>
      </a:accent1>
      <a:accent2>
        <a:srgbClr val="6EA820"/>
      </a:accent2>
      <a:accent3>
        <a:srgbClr val="FFFFFF"/>
      </a:accent3>
      <a:accent4>
        <a:srgbClr val="14145F"/>
      </a:accent4>
      <a:accent5>
        <a:srgbClr val="ADB8E6"/>
      </a:accent5>
      <a:accent6>
        <a:srgbClr val="7A93D3"/>
      </a:accent6>
      <a:hlink>
        <a:srgbClr val="000036"/>
      </a:hlink>
      <a:folHlink>
        <a:srgbClr val="E66600"/>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sign theme for seminar presentations">
  <a:themeElements>
    <a:clrScheme name="Custom 169">
      <a:dk1>
        <a:srgbClr val="00092A"/>
      </a:dk1>
      <a:lt1>
        <a:srgbClr val="FFFFFF"/>
      </a:lt1>
      <a:dk2>
        <a:srgbClr val="003300"/>
      </a:dk2>
      <a:lt2>
        <a:srgbClr val="C0C0C0"/>
      </a:lt2>
      <a:accent1>
        <a:srgbClr val="003300"/>
      </a:accent1>
      <a:accent2>
        <a:srgbClr val="6EA820"/>
      </a:accent2>
      <a:accent3>
        <a:srgbClr val="FFFFFF"/>
      </a:accent3>
      <a:accent4>
        <a:srgbClr val="14145F"/>
      </a:accent4>
      <a:accent5>
        <a:srgbClr val="ADB8E6"/>
      </a:accent5>
      <a:accent6>
        <a:srgbClr val="7A93D3"/>
      </a:accent6>
      <a:hlink>
        <a:srgbClr val="000036"/>
      </a:hlink>
      <a:folHlink>
        <a:srgbClr val="E66600"/>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 theme for seminar presentations</Template>
  <TotalTime>7572</TotalTime>
  <Words>2052</Words>
  <Application>Microsoft Office PowerPoint</Application>
  <PresentationFormat>On-screen Show (4:3)</PresentationFormat>
  <Paragraphs>253</Paragraphs>
  <Slides>39</Slides>
  <Notes>15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Design theme for seminar presentations</vt:lpstr>
      <vt:lpstr>2_Design theme for seminar presentations</vt:lpstr>
      <vt:lpstr>Back to Basics:   Top Accounting, Compliance and Governance Issues Facing the Nonprofit Industry in 2013 </vt:lpstr>
      <vt:lpstr>Course Learning Objective</vt:lpstr>
      <vt:lpstr>Today’s Agenda</vt:lpstr>
      <vt:lpstr>PowerPoint Presentation</vt:lpstr>
      <vt:lpstr>Fiscal Cliff &amp; Other Statutory Changes</vt:lpstr>
      <vt:lpstr>Fiscal Cliff &amp; Other Statutory Changes</vt:lpstr>
      <vt:lpstr>Fiscal Cliff &amp; Other Statutory Changes</vt:lpstr>
      <vt:lpstr>PowerPoint Presentation</vt:lpstr>
      <vt:lpstr>DOL Plan Sponsor &amp; Participant Fee Disclosures</vt:lpstr>
      <vt:lpstr>DOL Plan Sponsor &amp; Participant Fee Disclosures</vt:lpstr>
      <vt:lpstr>PowerPoint Presentation</vt:lpstr>
      <vt:lpstr>Top 3 Financial Priorities for 2013</vt:lpstr>
      <vt:lpstr>Top Financial Challenges - Part I</vt:lpstr>
      <vt:lpstr>Top Financial Challenges – Part II</vt:lpstr>
      <vt:lpstr>Growth Expectations</vt:lpstr>
      <vt:lpstr>Reporting</vt:lpstr>
      <vt:lpstr>Reporting</vt:lpstr>
      <vt:lpstr>Systems</vt:lpstr>
      <vt:lpstr>PowerPoint Presentation</vt:lpstr>
      <vt:lpstr>Watching the FASB</vt:lpstr>
      <vt:lpstr>FASB - Lease Project</vt:lpstr>
      <vt:lpstr>FASB - Lease Project (continued)</vt:lpstr>
      <vt:lpstr>FASB – Donated Securities on the SCF</vt:lpstr>
      <vt:lpstr>FASB - Contributed Services from an Affiliate</vt:lpstr>
      <vt:lpstr>FASB – Not-for-Profit Financial Reporting: Financial Statements</vt:lpstr>
      <vt:lpstr>PowerPoint Presentation</vt:lpstr>
      <vt:lpstr>Audit Clarity Project – SAS 122</vt:lpstr>
      <vt:lpstr>Audit Clarity Project – Noteworthy Items…</vt:lpstr>
      <vt:lpstr>Audit Clarity Project – Noteworthy Items…</vt:lpstr>
      <vt:lpstr>Audit Clarity Project – Noteworthy Items…</vt:lpstr>
      <vt:lpstr>PowerPoint Presentation</vt:lpstr>
      <vt:lpstr>IRS Exempt Organization Focus Areas</vt:lpstr>
      <vt:lpstr>IRS Exempt Organization Focus Areas</vt:lpstr>
      <vt:lpstr>IRS Exempt Organization Focus Areas</vt:lpstr>
      <vt:lpstr>PowerPoint Presentation</vt:lpstr>
      <vt:lpstr>Bloomberg’s Association Expose’ </vt:lpstr>
      <vt:lpstr>Governance Questions Continue </vt:lpstr>
      <vt:lpstr>Charities Are Still Subject to Scrutiny </vt:lpstr>
      <vt:lpstr>Questions &amp; Answers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Assessment</dc:title>
  <dc:creator>John Harder</dc:creator>
  <cp:lastModifiedBy>Christina</cp:lastModifiedBy>
  <cp:revision>830</cp:revision>
  <dcterms:created xsi:type="dcterms:W3CDTF">2010-03-24T13:13:21Z</dcterms:created>
  <dcterms:modified xsi:type="dcterms:W3CDTF">2013-01-14T18:07:50Z</dcterms:modified>
</cp:coreProperties>
</file>